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6858000" cx="12190400"/>
  <p:notesSz cx="6858000" cy="9144000"/>
  <p:embeddedFontLst>
    <p:embeddedFont>
      <p:font typeface="Roboto"/>
      <p:regular r:id="rId36"/>
      <p:bold r:id="rId37"/>
      <p:italic r:id="rId38"/>
      <p:boldItalic r:id="rId39"/>
    </p:embeddedFont>
    <p:embeddedFont>
      <p:font typeface="Montserrat"/>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20" Type="http://schemas.openxmlformats.org/officeDocument/2006/relationships/slide" Target="slides/slide15.xml"/><Relationship Id="rId42" Type="http://schemas.openxmlformats.org/officeDocument/2006/relationships/font" Target="fonts/Montserrat-italic.fntdata"/><Relationship Id="rId41" Type="http://schemas.openxmlformats.org/officeDocument/2006/relationships/font" Target="fonts/Montserrat-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Montserrat-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b65f34be9b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g1b65f34be9b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g1b65f34be9b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0f79982fa9_2_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20f79982fa9_2_7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1db956b60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21db956b605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0f79982fa9_2_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20f79982fa9_2_12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0f79982fa9_2_1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20f79982fa9_2_19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10b3c51e2e_2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210b3c51e2e_2_2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1db956b605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21db956b605_0_1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10b3c51e2e_2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210b3c51e2e_2_4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10b3c51e2e_2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210b3c51e2e_2_6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10b3c51e2e_2_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210b3c51e2e_2_7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10b3c51e2e_2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210b3c51e2e_2_5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0f79982fa9_1_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g20f79982fa9_1_6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10b3c51e2e_2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210b3c51e2e_2_10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10b3c51e2e_2_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210b3c51e2e_2_11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0f79982fa9_2_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20f79982fa9_2_17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10b3c51e2e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210b3c51e2e_2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10b3c51e2e_2_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210b3c51e2e_2_12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10b3c51e2e_2_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210b3c51e2e_2_14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10b3c51e2e_2_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210b3c51e2e_2_14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10b3c51e2e_2_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210b3c51e2e_2_16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10b3c51e2e_2_1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210b3c51e2e_2_18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10b3c51e2e_2_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210b3c51e2e_2_19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0f79982fa9_2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g20f79982fa9_2_3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10b3c51e2e_2_2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210b3c51e2e_2_20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0f79982fa9_2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g20f79982fa9_2_2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0f79982fa9_2_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20f79982fa9_2_14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0f79982fa9_2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g20f79982fa9_2_4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0f79982fa9_2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g20f79982fa9_2_4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1db956b605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21db956b605_0_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0f79982fa9_2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20f79982fa9_2_6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hyperlink" Target="mailto:info@tknika.eus" TargetMode="Externa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Izenburua">
  <p:cSld name="0-Izenburua">
    <p:spTree>
      <p:nvGrpSpPr>
        <p:cNvPr id="15" name="Shape 15"/>
        <p:cNvGrpSpPr/>
        <p:nvPr/>
      </p:nvGrpSpPr>
      <p:grpSpPr>
        <a:xfrm>
          <a:off x="0" y="0"/>
          <a:ext cx="0" cy="0"/>
          <a:chOff x="0" y="0"/>
          <a:chExt cx="0" cy="0"/>
        </a:xfrm>
      </p:grpSpPr>
      <p:sp>
        <p:nvSpPr>
          <p:cNvPr id="16" name="Google Shape;16;p2"/>
          <p:cNvSpPr txBox="1"/>
          <p:nvPr>
            <p:ph type="ctrTitle"/>
          </p:nvPr>
        </p:nvSpPr>
        <p:spPr>
          <a:xfrm>
            <a:off x="2618979" y="1868344"/>
            <a:ext cx="6765101" cy="216024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5000"/>
              <a:buFont typeface="Source Sans Pro"/>
              <a:buNone/>
              <a:defRPr b="1" sz="50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828561" y="5042534"/>
            <a:ext cx="8533289" cy="334888"/>
          </a:xfrm>
          <a:prstGeom prst="rect">
            <a:avLst/>
          </a:prstGeom>
          <a:noFill/>
          <a:ln>
            <a:noFill/>
          </a:ln>
        </p:spPr>
        <p:txBody>
          <a:bodyPr anchorCtr="0" anchor="t" bIns="45700" lIns="91425" spcFirstLastPara="1" rIns="91425" wrap="square" tIns="45700">
            <a:normAutofit/>
          </a:bodyPr>
          <a:lstStyle>
            <a:lvl1pPr lvl="0" algn="ctr">
              <a:spcBef>
                <a:spcPts val="400"/>
              </a:spcBef>
              <a:spcAft>
                <a:spcPts val="0"/>
              </a:spcAft>
              <a:buClr>
                <a:schemeClr val="dk1"/>
              </a:buClr>
              <a:buSzPts val="2000"/>
              <a:buNone/>
              <a:defRPr sz="2000">
                <a:solidFill>
                  <a:schemeClr val="dk1"/>
                </a:solidFill>
                <a:latin typeface="Source Sans Pro"/>
                <a:ea typeface="Source Sans Pro"/>
                <a:cs typeface="Source Sans Pro"/>
                <a:sym typeface="Source Sans Pro"/>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cxnSp>
        <p:nvCxnSpPr>
          <p:cNvPr id="21" name="Google Shape;21;p2"/>
          <p:cNvCxnSpPr/>
          <p:nvPr/>
        </p:nvCxnSpPr>
        <p:spPr>
          <a:xfrm>
            <a:off x="622598" y="5373216"/>
            <a:ext cx="10945216" cy="0"/>
          </a:xfrm>
          <a:prstGeom prst="straightConnector1">
            <a:avLst/>
          </a:prstGeom>
          <a:noFill/>
          <a:ln cap="flat" cmpd="sng" w="9525">
            <a:solidFill>
              <a:schemeClr val="dk1"/>
            </a:solidFill>
            <a:prstDash val="solid"/>
            <a:round/>
            <a:headEnd len="sm" w="sm" type="none"/>
            <a:tailEnd len="sm" w="sm" type="none"/>
          </a:ln>
        </p:spPr>
      </p:cxnSp>
      <p:pic>
        <p:nvPicPr>
          <p:cNvPr id="22" name="Google Shape;22;p2"/>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pic>
        <p:nvPicPr>
          <p:cNvPr descr="G:\Mi unidad\ana\Tknika\LOGOs TKNIKA\header_ppt_unevoc.png" id="23" name="Google Shape;23;p2"/>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Indizea">
  <p:cSld name="1-Indizea">
    <p:spTree>
      <p:nvGrpSpPr>
        <p:cNvPr id="24" name="Shape 24"/>
        <p:cNvGrpSpPr/>
        <p:nvPr/>
      </p:nvGrpSpPr>
      <p:grpSpPr>
        <a:xfrm>
          <a:off x="0" y="0"/>
          <a:ext cx="0" cy="0"/>
          <a:chOff x="0" y="0"/>
          <a:chExt cx="0" cy="0"/>
        </a:xfrm>
      </p:grpSpPr>
      <p:sp>
        <p:nvSpPr>
          <p:cNvPr id="25" name="Google Shape;25;p3"/>
          <p:cNvSpPr txBox="1"/>
          <p:nvPr>
            <p:ph type="title"/>
          </p:nvPr>
        </p:nvSpPr>
        <p:spPr>
          <a:xfrm>
            <a:off x="478582" y="1124744"/>
            <a:ext cx="11161240" cy="86409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000"/>
              <a:buFont typeface="Source Sans Pro"/>
              <a:buNone/>
              <a:defRPr b="1" sz="30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29" name="Google Shape;29;p3"/>
          <p:cNvSpPr txBox="1"/>
          <p:nvPr>
            <p:ph idx="1" type="body"/>
          </p:nvPr>
        </p:nvSpPr>
        <p:spPr>
          <a:xfrm>
            <a:off x="4295006" y="1988840"/>
            <a:ext cx="3600400" cy="3528392"/>
          </a:xfrm>
          <a:prstGeom prst="rect">
            <a:avLst/>
          </a:prstGeom>
          <a:noFill/>
          <a:ln>
            <a:noFill/>
          </a:ln>
        </p:spPr>
        <p:txBody>
          <a:bodyPr anchorCtr="0" anchor="t" bIns="45700" lIns="91425" spcFirstLastPara="1" rIns="91425" wrap="square" tIns="45700">
            <a:normAutofit/>
          </a:bodyPr>
          <a:lstStyle>
            <a:lvl1pPr indent="-228600" lvl="0" marL="457200" algn="just">
              <a:spcBef>
                <a:spcPts val="0"/>
              </a:spcBef>
              <a:spcAft>
                <a:spcPts val="0"/>
              </a:spcAft>
              <a:buClr>
                <a:schemeClr val="dk1"/>
              </a:buClr>
              <a:buSzPts val="1900"/>
              <a:buNone/>
              <a:defRPr sz="1900">
                <a:latin typeface="Source Sans Pro"/>
                <a:ea typeface="Source Sans Pro"/>
                <a:cs typeface="Source Sans Pro"/>
                <a:sym typeface="Source Sans Pro"/>
              </a:defRPr>
            </a:lvl1pPr>
            <a:lvl2pPr indent="-349250" lvl="1" marL="914400" algn="l">
              <a:spcBef>
                <a:spcPts val="380"/>
              </a:spcBef>
              <a:spcAft>
                <a:spcPts val="0"/>
              </a:spcAft>
              <a:buClr>
                <a:schemeClr val="dk1"/>
              </a:buClr>
              <a:buSzPts val="1900"/>
              <a:buChar char="–"/>
              <a:defRPr sz="1900">
                <a:latin typeface="Source Sans Pro"/>
                <a:ea typeface="Source Sans Pro"/>
                <a:cs typeface="Source Sans Pro"/>
                <a:sym typeface="Source Sans Pro"/>
              </a:defRPr>
            </a:lvl2pPr>
            <a:lvl3pPr indent="-349250" lvl="2" marL="1371600" algn="l">
              <a:spcBef>
                <a:spcPts val="380"/>
              </a:spcBef>
              <a:spcAft>
                <a:spcPts val="0"/>
              </a:spcAft>
              <a:buClr>
                <a:schemeClr val="dk1"/>
              </a:buClr>
              <a:buSzPts val="1900"/>
              <a:buChar char="•"/>
              <a:defRPr sz="1900">
                <a:latin typeface="Source Sans Pro"/>
                <a:ea typeface="Source Sans Pro"/>
                <a:cs typeface="Source Sans Pro"/>
                <a:sym typeface="Source Sans Pro"/>
              </a:defRPr>
            </a:lvl3pPr>
            <a:lvl4pPr indent="-349250" lvl="3" marL="1828800" algn="l">
              <a:spcBef>
                <a:spcPts val="380"/>
              </a:spcBef>
              <a:spcAft>
                <a:spcPts val="0"/>
              </a:spcAft>
              <a:buClr>
                <a:schemeClr val="dk1"/>
              </a:buClr>
              <a:buSzPts val="1900"/>
              <a:buChar char="–"/>
              <a:defRPr sz="1900">
                <a:latin typeface="Source Sans Pro"/>
                <a:ea typeface="Source Sans Pro"/>
                <a:cs typeface="Source Sans Pro"/>
                <a:sym typeface="Source Sans Pro"/>
              </a:defRPr>
            </a:lvl4pPr>
            <a:lvl5pPr indent="-349250" lvl="4" marL="2286000" algn="l">
              <a:spcBef>
                <a:spcPts val="380"/>
              </a:spcBef>
              <a:spcAft>
                <a:spcPts val="0"/>
              </a:spcAft>
              <a:buClr>
                <a:schemeClr val="dk1"/>
              </a:buClr>
              <a:buSzPts val="1900"/>
              <a:buChar char="»"/>
              <a:defRPr sz="19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30" name="Google Shape;30;p3"/>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pic>
        <p:nvPicPr>
          <p:cNvPr descr="G:\Mi unidad\ana\Tknika\LOGOs TKNIKA\header_ppt.png" id="31" name="Google Shape;31;p3"/>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Atala tituluarekin">
  <p:cSld name="2-Atala tituluarekin">
    <p:spTree>
      <p:nvGrpSpPr>
        <p:cNvPr id="32" name="Shape 32"/>
        <p:cNvGrpSpPr/>
        <p:nvPr/>
      </p:nvGrpSpPr>
      <p:grpSpPr>
        <a:xfrm>
          <a:off x="0" y="0"/>
          <a:ext cx="0" cy="0"/>
          <a:chOff x="0" y="0"/>
          <a:chExt cx="0" cy="0"/>
        </a:xfrm>
      </p:grpSpPr>
      <p:sp>
        <p:nvSpPr>
          <p:cNvPr id="33" name="Google Shape;33;p4"/>
          <p:cNvSpPr txBox="1"/>
          <p:nvPr>
            <p:ph type="title"/>
          </p:nvPr>
        </p:nvSpPr>
        <p:spPr>
          <a:xfrm>
            <a:off x="609521" y="764704"/>
            <a:ext cx="10971372" cy="576064"/>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Source Sans Pro"/>
              <a:buNone/>
              <a:defRPr b="1" sz="40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37" name="Google Shape;37;p4"/>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38" name="Google Shape;38;p4"/>
          <p:cNvSpPr txBox="1"/>
          <p:nvPr>
            <p:ph idx="1" type="body"/>
          </p:nvPr>
        </p:nvSpPr>
        <p:spPr>
          <a:xfrm>
            <a:off x="622598" y="2204864"/>
            <a:ext cx="7200800" cy="3816424"/>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Clr>
                <a:schemeClr val="dk1"/>
              </a:buClr>
              <a:buSzPts val="1600"/>
              <a:buNone/>
              <a:defRPr sz="1600">
                <a:latin typeface="Source Sans Pro"/>
                <a:ea typeface="Source Sans Pro"/>
                <a:cs typeface="Source Sans Pro"/>
                <a:sym typeface="Source Sans Pro"/>
              </a:defRPr>
            </a:lvl1pPr>
            <a:lvl2pPr indent="-228600" lvl="1" marL="914400" algn="l">
              <a:spcBef>
                <a:spcPts val="0"/>
              </a:spcBef>
              <a:spcAft>
                <a:spcPts val="0"/>
              </a:spcAft>
              <a:buClr>
                <a:schemeClr val="dk1"/>
              </a:buClr>
              <a:buSzPts val="2400"/>
              <a:buNone/>
              <a:defRPr sz="2400">
                <a:latin typeface="Source Sans Pro"/>
                <a:ea typeface="Source Sans Pro"/>
                <a:cs typeface="Source Sans Pro"/>
                <a:sym typeface="Source Sans Pro"/>
              </a:defRPr>
            </a:lvl2pPr>
            <a:lvl3pPr indent="-228600" lvl="2" marL="1371600" algn="l">
              <a:spcBef>
                <a:spcPts val="0"/>
              </a:spcBef>
              <a:spcAft>
                <a:spcPts val="0"/>
              </a:spcAft>
              <a:buClr>
                <a:schemeClr val="dk1"/>
              </a:buClr>
              <a:buSzPts val="2400"/>
              <a:buNone/>
              <a:defRPr sz="2400">
                <a:latin typeface="Source Sans Pro"/>
                <a:ea typeface="Source Sans Pro"/>
                <a:cs typeface="Source Sans Pro"/>
                <a:sym typeface="Source Sans Pro"/>
              </a:defRPr>
            </a:lvl3pPr>
            <a:lvl4pPr indent="-228600" lvl="3" marL="1828800" algn="l">
              <a:spcBef>
                <a:spcPts val="0"/>
              </a:spcBef>
              <a:spcAft>
                <a:spcPts val="0"/>
              </a:spcAft>
              <a:buClr>
                <a:schemeClr val="dk1"/>
              </a:buClr>
              <a:buSzPts val="2400"/>
              <a:buNone/>
              <a:defRPr sz="2400">
                <a:latin typeface="Source Sans Pro"/>
                <a:ea typeface="Source Sans Pro"/>
                <a:cs typeface="Source Sans Pro"/>
                <a:sym typeface="Source Sans Pro"/>
              </a:defRPr>
            </a:lvl4pPr>
            <a:lvl5pPr indent="-228600" lvl="4" marL="2286000" algn="l">
              <a:spcBef>
                <a:spcPts val="0"/>
              </a:spcBef>
              <a:spcAft>
                <a:spcPts val="0"/>
              </a:spcAft>
              <a:buClr>
                <a:schemeClr val="dk1"/>
              </a:buClr>
              <a:buSzPts val="2400"/>
              <a:buNone/>
              <a:defRPr sz="24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4"/>
          <p:cNvSpPr txBox="1"/>
          <p:nvPr>
            <p:ph idx="2" type="body"/>
          </p:nvPr>
        </p:nvSpPr>
        <p:spPr>
          <a:xfrm>
            <a:off x="622598" y="1340768"/>
            <a:ext cx="10945215" cy="432519"/>
          </a:xfrm>
          <a:prstGeom prst="rect">
            <a:avLst/>
          </a:prstGeom>
          <a:noFill/>
          <a:ln>
            <a:noFill/>
          </a:ln>
        </p:spPr>
        <p:txBody>
          <a:bodyPr anchorCtr="0" anchor="t" bIns="45700" lIns="91425" spcFirstLastPara="1" rIns="91425" wrap="square" tIns="45700">
            <a:noAutofit/>
          </a:bodyPr>
          <a:lstStyle>
            <a:lvl1pPr indent="-228600" lvl="0" marL="457200" algn="ctr">
              <a:spcBef>
                <a:spcPts val="600"/>
              </a:spcBef>
              <a:spcAft>
                <a:spcPts val="0"/>
              </a:spcAft>
              <a:buClr>
                <a:srgbClr val="CEDA2E"/>
              </a:buClr>
              <a:buSzPts val="3000"/>
              <a:buNone/>
              <a:defRPr sz="3000">
                <a:solidFill>
                  <a:srgbClr val="CEDA2E"/>
                </a:solidFill>
                <a:latin typeface="Source Sans Pro"/>
                <a:ea typeface="Source Sans Pro"/>
                <a:cs typeface="Source Sans Pro"/>
                <a:sym typeface="Source Sans Pro"/>
              </a:defRPr>
            </a:lvl1pPr>
            <a:lvl2pPr indent="-419100" lvl="1" marL="914400" algn="l">
              <a:spcBef>
                <a:spcPts val="600"/>
              </a:spcBef>
              <a:spcAft>
                <a:spcPts val="0"/>
              </a:spcAft>
              <a:buClr>
                <a:schemeClr val="dk1"/>
              </a:buClr>
              <a:buSzPts val="3000"/>
              <a:buChar char="–"/>
              <a:defRPr sz="3000">
                <a:latin typeface="Source Sans Pro"/>
                <a:ea typeface="Source Sans Pro"/>
                <a:cs typeface="Source Sans Pro"/>
                <a:sym typeface="Source Sans Pro"/>
              </a:defRPr>
            </a:lvl2pPr>
            <a:lvl3pPr indent="-419100" lvl="2" marL="1371600" algn="l">
              <a:spcBef>
                <a:spcPts val="600"/>
              </a:spcBef>
              <a:spcAft>
                <a:spcPts val="0"/>
              </a:spcAft>
              <a:buClr>
                <a:schemeClr val="dk1"/>
              </a:buClr>
              <a:buSzPts val="3000"/>
              <a:buChar char="•"/>
              <a:defRPr sz="3000">
                <a:latin typeface="Source Sans Pro"/>
                <a:ea typeface="Source Sans Pro"/>
                <a:cs typeface="Source Sans Pro"/>
                <a:sym typeface="Source Sans Pro"/>
              </a:defRPr>
            </a:lvl3pPr>
            <a:lvl4pPr indent="-419100" lvl="3" marL="1828800" algn="l">
              <a:spcBef>
                <a:spcPts val="600"/>
              </a:spcBef>
              <a:spcAft>
                <a:spcPts val="0"/>
              </a:spcAft>
              <a:buClr>
                <a:schemeClr val="dk1"/>
              </a:buClr>
              <a:buSzPts val="3000"/>
              <a:buChar char="–"/>
              <a:defRPr sz="3000">
                <a:latin typeface="Source Sans Pro"/>
                <a:ea typeface="Source Sans Pro"/>
                <a:cs typeface="Source Sans Pro"/>
                <a:sym typeface="Source Sans Pro"/>
              </a:defRPr>
            </a:lvl4pPr>
            <a:lvl5pPr indent="-419100" lvl="4" marL="2286000" algn="l">
              <a:spcBef>
                <a:spcPts val="600"/>
              </a:spcBef>
              <a:spcAft>
                <a:spcPts val="0"/>
              </a:spcAft>
              <a:buClr>
                <a:schemeClr val="dk1"/>
              </a:buClr>
              <a:buSzPts val="3000"/>
              <a:buChar char="»"/>
              <a:defRPr sz="30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 name="Google Shape;40;p4"/>
          <p:cNvSpPr/>
          <p:nvPr>
            <p:ph idx="3" type="pic"/>
          </p:nvPr>
        </p:nvSpPr>
        <p:spPr>
          <a:xfrm>
            <a:off x="8039100" y="2205038"/>
            <a:ext cx="3529013" cy="3816350"/>
          </a:xfrm>
          <a:prstGeom prst="rect">
            <a:avLst/>
          </a:prstGeom>
          <a:noFill/>
          <a:ln>
            <a:noFill/>
          </a:ln>
        </p:spPr>
      </p:sp>
      <p:pic>
        <p:nvPicPr>
          <p:cNvPr descr="G:\Mi unidad\ana\Tknika\LOGOs TKNIKA\header_ppt.png" id="41" name="Google Shape;41;p4"/>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Amaiera">
  <p:cSld name="3-Amaiera">
    <p:spTree>
      <p:nvGrpSpPr>
        <p:cNvPr id="42" name="Shape 42"/>
        <p:cNvGrpSpPr/>
        <p:nvPr/>
      </p:nvGrpSpPr>
      <p:grpSpPr>
        <a:xfrm>
          <a:off x="0" y="0"/>
          <a:ext cx="0" cy="0"/>
          <a:chOff x="0" y="0"/>
          <a:chExt cx="0" cy="0"/>
        </a:xfrm>
      </p:grpSpPr>
      <p:sp>
        <p:nvSpPr>
          <p:cNvPr id="43" name="Google Shape;43;p5"/>
          <p:cNvSpPr txBox="1"/>
          <p:nvPr>
            <p:ph type="title"/>
          </p:nvPr>
        </p:nvSpPr>
        <p:spPr>
          <a:xfrm>
            <a:off x="609521" y="1288131"/>
            <a:ext cx="10971372"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2400"/>
              <a:buFont typeface="Source Sans Pro"/>
              <a:buNone/>
              <a:defRPr b="1" sz="24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47" name="Google Shape;47;p5"/>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48" name="Google Shape;48;p5"/>
          <p:cNvSpPr txBox="1"/>
          <p:nvPr>
            <p:ph idx="1" type="subTitle"/>
          </p:nvPr>
        </p:nvSpPr>
        <p:spPr>
          <a:xfrm>
            <a:off x="1828561" y="5038328"/>
            <a:ext cx="8533289" cy="334888"/>
          </a:xfrm>
          <a:prstGeom prst="rect">
            <a:avLst/>
          </a:prstGeom>
          <a:noFill/>
          <a:ln>
            <a:noFill/>
          </a:ln>
        </p:spPr>
        <p:txBody>
          <a:bodyPr anchorCtr="0" anchor="t" bIns="45700" lIns="91425" spcFirstLastPara="1" rIns="91425" wrap="square" tIns="45700">
            <a:normAutofit/>
          </a:bodyPr>
          <a:lstStyle>
            <a:lvl1pPr lvl="0" algn="ctr">
              <a:spcBef>
                <a:spcPts val="400"/>
              </a:spcBef>
              <a:spcAft>
                <a:spcPts val="0"/>
              </a:spcAft>
              <a:buClr>
                <a:schemeClr val="dk1"/>
              </a:buClr>
              <a:buSzPts val="2000"/>
              <a:buNone/>
              <a:defRPr sz="2000">
                <a:solidFill>
                  <a:schemeClr val="dk1"/>
                </a:solidFill>
                <a:latin typeface="Source Sans Pro"/>
                <a:ea typeface="Source Sans Pro"/>
                <a:cs typeface="Source Sans Pro"/>
                <a:sym typeface="Source Sans Pro"/>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cxnSp>
        <p:nvCxnSpPr>
          <p:cNvPr id="49" name="Google Shape;49;p5"/>
          <p:cNvCxnSpPr/>
          <p:nvPr/>
        </p:nvCxnSpPr>
        <p:spPr>
          <a:xfrm>
            <a:off x="622598" y="5373216"/>
            <a:ext cx="10945216" cy="0"/>
          </a:xfrm>
          <a:prstGeom prst="straightConnector1">
            <a:avLst/>
          </a:prstGeom>
          <a:noFill/>
          <a:ln cap="flat" cmpd="sng" w="9525">
            <a:solidFill>
              <a:schemeClr val="dk1"/>
            </a:solidFill>
            <a:prstDash val="solid"/>
            <a:round/>
            <a:headEnd len="sm" w="sm" type="none"/>
            <a:tailEnd len="sm" w="sm" type="none"/>
          </a:ln>
        </p:spPr>
      </p:cxnSp>
      <p:sp>
        <p:nvSpPr>
          <p:cNvPr id="50" name="Google Shape;50;p5"/>
          <p:cNvSpPr txBox="1"/>
          <p:nvPr/>
        </p:nvSpPr>
        <p:spPr>
          <a:xfrm>
            <a:off x="635542" y="2852936"/>
            <a:ext cx="10932272"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1800" u="none" cap="none" strike="noStrike">
                <a:solidFill>
                  <a:schemeClr val="dk1"/>
                </a:solidFill>
                <a:latin typeface="Source Sans Pro"/>
                <a:ea typeface="Source Sans Pro"/>
                <a:cs typeface="Source Sans Pro"/>
                <a:sym typeface="Source Sans Pro"/>
              </a:rPr>
              <a:t>Zamalbide Auzoa z/g - 20100 Errenteria (Gipuzkoa)</a:t>
            </a:r>
            <a:endParaRPr/>
          </a:p>
          <a:p>
            <a:pPr indent="0" lvl="0" marL="0" marR="0" rtl="0" algn="ctr">
              <a:spcBef>
                <a:spcPts val="0"/>
              </a:spcBef>
              <a:spcAft>
                <a:spcPts val="0"/>
              </a:spcAft>
              <a:buNone/>
            </a:pPr>
            <a:r>
              <a:rPr b="0" i="0" lang="es-ES" sz="1800" u="none" cap="none" strike="noStrike">
                <a:solidFill>
                  <a:schemeClr val="dk1"/>
                </a:solidFill>
                <a:latin typeface="Source Sans Pro"/>
                <a:ea typeface="Source Sans Pro"/>
                <a:cs typeface="Source Sans Pro"/>
                <a:sym typeface="Source Sans Pro"/>
              </a:rPr>
              <a:t>T. (+34) 943 082 900 </a:t>
            </a:r>
            <a:endParaRPr/>
          </a:p>
          <a:p>
            <a:pPr indent="0" lvl="0" marL="0" marR="0" rtl="0" algn="ctr">
              <a:spcBef>
                <a:spcPts val="0"/>
              </a:spcBef>
              <a:spcAft>
                <a:spcPts val="0"/>
              </a:spcAft>
              <a:buNone/>
            </a:pPr>
            <a:r>
              <a:rPr b="0" i="0" lang="es-ES" sz="1800" u="sng" cap="none" strike="noStrike">
                <a:solidFill>
                  <a:schemeClr val="dk1"/>
                </a:solidFill>
                <a:latin typeface="Source Sans Pro"/>
                <a:ea typeface="Source Sans Pro"/>
                <a:cs typeface="Source Sans Pro"/>
                <a:sym typeface="Source Sans Pro"/>
                <a:hlinkClick r:id="rId3">
                  <a:extLst>
                    <a:ext uri="{A12FA001-AC4F-418D-AE19-62706E023703}">
                      <ahyp:hlinkClr val="tx"/>
                    </a:ext>
                  </a:extLst>
                </a:hlinkClick>
              </a:rPr>
              <a:t>info@tknika.eus</a:t>
            </a:r>
            <a:endParaRPr b="0" i="0" sz="1800" u="none" cap="none" strike="noStrike">
              <a:solidFill>
                <a:schemeClr val="dk1"/>
              </a:solidFill>
              <a:latin typeface="Source Sans Pro"/>
              <a:ea typeface="Source Sans Pro"/>
              <a:cs typeface="Source Sans Pro"/>
              <a:sym typeface="Source Sans Pro"/>
            </a:endParaRPr>
          </a:p>
          <a:p>
            <a:pPr indent="0" lvl="0" marL="0" marR="0" rtl="0" algn="ctr">
              <a:spcBef>
                <a:spcPts val="0"/>
              </a:spcBef>
              <a:spcAft>
                <a:spcPts val="0"/>
              </a:spcAft>
              <a:buNone/>
            </a:pPr>
            <a:r>
              <a:rPr b="1" i="0" lang="es-ES" sz="1800" u="none" cap="none" strike="noStrike">
                <a:solidFill>
                  <a:schemeClr val="dk1"/>
                </a:solidFill>
                <a:latin typeface="Source Sans Pro"/>
                <a:ea typeface="Source Sans Pro"/>
                <a:cs typeface="Source Sans Pro"/>
                <a:sym typeface="Source Sans Pro"/>
              </a:rPr>
              <a:t> www.tknika.eus</a:t>
            </a:r>
            <a:endParaRPr/>
          </a:p>
        </p:txBody>
      </p:sp>
      <p:pic>
        <p:nvPicPr>
          <p:cNvPr descr="G:\Mi unidad\ana\Tknika\LOGOs TKNIKA\header_ppt_unevoc.png" id="51" name="Google Shape;51;p5"/>
          <p:cNvPicPr preferRelativeResize="0"/>
          <p:nvPr/>
        </p:nvPicPr>
        <p:blipFill rotWithShape="1">
          <a:blip r:embed="rId4">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Atala">
  <p:cSld name="2-Atala">
    <p:spTree>
      <p:nvGrpSpPr>
        <p:cNvPr id="52" name="Shape 52"/>
        <p:cNvGrpSpPr/>
        <p:nvPr/>
      </p:nvGrpSpPr>
      <p:grpSpPr>
        <a:xfrm>
          <a:off x="0" y="0"/>
          <a:ext cx="0" cy="0"/>
          <a:chOff x="0" y="0"/>
          <a:chExt cx="0" cy="0"/>
        </a:xfrm>
      </p:grpSpPr>
      <p:sp>
        <p:nvSpPr>
          <p:cNvPr id="53" name="Google Shape;53;p6"/>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56" name="Google Shape;56;p6"/>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57" name="Google Shape;57;p6"/>
          <p:cNvSpPr txBox="1"/>
          <p:nvPr>
            <p:ph idx="1" type="body"/>
          </p:nvPr>
        </p:nvSpPr>
        <p:spPr>
          <a:xfrm>
            <a:off x="622598" y="1192033"/>
            <a:ext cx="7200800" cy="4829255"/>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Clr>
                <a:schemeClr val="dk1"/>
              </a:buClr>
              <a:buSzPts val="1600"/>
              <a:buNone/>
              <a:defRPr sz="1600">
                <a:latin typeface="Source Sans Pro"/>
                <a:ea typeface="Source Sans Pro"/>
                <a:cs typeface="Source Sans Pro"/>
                <a:sym typeface="Source Sans Pro"/>
              </a:defRPr>
            </a:lvl1pPr>
            <a:lvl2pPr indent="-228600" lvl="1" marL="914400" algn="l">
              <a:spcBef>
                <a:spcPts val="0"/>
              </a:spcBef>
              <a:spcAft>
                <a:spcPts val="0"/>
              </a:spcAft>
              <a:buClr>
                <a:schemeClr val="dk1"/>
              </a:buClr>
              <a:buSzPts val="2400"/>
              <a:buNone/>
              <a:defRPr sz="2400">
                <a:latin typeface="Source Sans Pro"/>
                <a:ea typeface="Source Sans Pro"/>
                <a:cs typeface="Source Sans Pro"/>
                <a:sym typeface="Source Sans Pro"/>
              </a:defRPr>
            </a:lvl2pPr>
            <a:lvl3pPr indent="-228600" lvl="2" marL="1371600" algn="l">
              <a:spcBef>
                <a:spcPts val="0"/>
              </a:spcBef>
              <a:spcAft>
                <a:spcPts val="0"/>
              </a:spcAft>
              <a:buClr>
                <a:schemeClr val="dk1"/>
              </a:buClr>
              <a:buSzPts val="2400"/>
              <a:buNone/>
              <a:defRPr sz="2400">
                <a:latin typeface="Source Sans Pro"/>
                <a:ea typeface="Source Sans Pro"/>
                <a:cs typeface="Source Sans Pro"/>
                <a:sym typeface="Source Sans Pro"/>
              </a:defRPr>
            </a:lvl3pPr>
            <a:lvl4pPr indent="-228600" lvl="3" marL="1828800" algn="l">
              <a:spcBef>
                <a:spcPts val="0"/>
              </a:spcBef>
              <a:spcAft>
                <a:spcPts val="0"/>
              </a:spcAft>
              <a:buClr>
                <a:schemeClr val="dk1"/>
              </a:buClr>
              <a:buSzPts val="2400"/>
              <a:buNone/>
              <a:defRPr sz="2400">
                <a:latin typeface="Source Sans Pro"/>
                <a:ea typeface="Source Sans Pro"/>
                <a:cs typeface="Source Sans Pro"/>
                <a:sym typeface="Source Sans Pro"/>
              </a:defRPr>
            </a:lvl4pPr>
            <a:lvl5pPr indent="-228600" lvl="4" marL="2286000" algn="l">
              <a:spcBef>
                <a:spcPts val="0"/>
              </a:spcBef>
              <a:spcAft>
                <a:spcPts val="0"/>
              </a:spcAft>
              <a:buClr>
                <a:schemeClr val="dk1"/>
              </a:buClr>
              <a:buSzPts val="2400"/>
              <a:buNone/>
              <a:defRPr sz="24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8" name="Google Shape;58;p6"/>
          <p:cNvSpPr/>
          <p:nvPr>
            <p:ph idx="2" type="pic"/>
          </p:nvPr>
        </p:nvSpPr>
        <p:spPr>
          <a:xfrm>
            <a:off x="8039100" y="1192033"/>
            <a:ext cx="3529013" cy="4829355"/>
          </a:xfrm>
          <a:prstGeom prst="rect">
            <a:avLst/>
          </a:prstGeom>
          <a:noFill/>
          <a:ln>
            <a:noFill/>
          </a:ln>
        </p:spPr>
      </p:sp>
      <p:pic>
        <p:nvPicPr>
          <p:cNvPr descr="G:\Mi unidad\ana\Tknika\LOGOs TKNIKA\header_ppt.png" id="59" name="Google Shape;59;p6"/>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tala_v2">
  <p:cSld name="Atala_v2">
    <p:spTree>
      <p:nvGrpSpPr>
        <p:cNvPr id="60" name="Shape 60"/>
        <p:cNvGrpSpPr/>
        <p:nvPr/>
      </p:nvGrpSpPr>
      <p:grpSpPr>
        <a:xfrm>
          <a:off x="0" y="0"/>
          <a:ext cx="0" cy="0"/>
          <a:chOff x="0" y="0"/>
          <a:chExt cx="0" cy="0"/>
        </a:xfrm>
      </p:grpSpPr>
      <p:sp>
        <p:nvSpPr>
          <p:cNvPr id="61" name="Google Shape;61;p7"/>
          <p:cNvSpPr txBox="1"/>
          <p:nvPr>
            <p:ph type="title"/>
          </p:nvPr>
        </p:nvSpPr>
        <p:spPr>
          <a:xfrm>
            <a:off x="609521" y="764704"/>
            <a:ext cx="10971300" cy="576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3000"/>
              <a:buFont typeface="Source Sans Pro"/>
              <a:buNone/>
              <a:defRPr b="1" sz="3000">
                <a:latin typeface="Source Sans Pro"/>
                <a:ea typeface="Source Sans Pro"/>
                <a:cs typeface="Source Sans Pro"/>
                <a:sym typeface="Source Sans Pr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2" name="Google Shape;62;p7"/>
          <p:cNvSpPr txBox="1"/>
          <p:nvPr>
            <p:ph idx="12" type="sldNum"/>
          </p:nvPr>
        </p:nvSpPr>
        <p:spPr>
          <a:xfrm>
            <a:off x="8736463" y="6165304"/>
            <a:ext cx="28443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s-ES"/>
              <a:t>‹#›</a:t>
            </a:fld>
            <a:endParaRPr/>
          </a:p>
        </p:txBody>
      </p:sp>
      <p:pic>
        <p:nvPicPr>
          <p:cNvPr id="63" name="Google Shape;63;p7"/>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64" name="Google Shape;64;p7"/>
          <p:cNvSpPr txBox="1"/>
          <p:nvPr>
            <p:ph idx="1" type="body"/>
          </p:nvPr>
        </p:nvSpPr>
        <p:spPr>
          <a:xfrm>
            <a:off x="622598" y="1628800"/>
            <a:ext cx="10944600" cy="4392600"/>
          </a:xfrm>
          <a:prstGeom prst="rect">
            <a:avLst/>
          </a:prstGeom>
          <a:noFill/>
          <a:ln>
            <a:noFill/>
          </a:ln>
        </p:spPr>
        <p:txBody>
          <a:bodyPr anchorCtr="0" anchor="t" bIns="45700" lIns="91425" spcFirstLastPara="1" rIns="91425" wrap="square" tIns="45700">
            <a:noAutofit/>
          </a:bodyPr>
          <a:lstStyle>
            <a:lvl1pPr indent="-393700" lvl="0" marL="457200" rtl="0" algn="l">
              <a:lnSpc>
                <a:spcPct val="100000"/>
              </a:lnSpc>
              <a:spcBef>
                <a:spcPts val="0"/>
              </a:spcBef>
              <a:spcAft>
                <a:spcPts val="0"/>
              </a:spcAft>
              <a:buClr>
                <a:schemeClr val="dk1"/>
              </a:buClr>
              <a:buSzPts val="2600"/>
              <a:buFont typeface="Arial"/>
              <a:buChar char="•"/>
              <a:defRPr sz="2600">
                <a:latin typeface="Source Sans Pro"/>
                <a:ea typeface="Source Sans Pro"/>
                <a:cs typeface="Source Sans Pro"/>
                <a:sym typeface="Source Sans Pro"/>
              </a:defRPr>
            </a:lvl1pPr>
            <a:lvl2pPr indent="-330708" lvl="1" marL="914400" rtl="0" algn="l">
              <a:lnSpc>
                <a:spcPct val="100000"/>
              </a:lnSpc>
              <a:spcBef>
                <a:spcPts val="0"/>
              </a:spcBef>
              <a:spcAft>
                <a:spcPts val="0"/>
              </a:spcAft>
              <a:buClr>
                <a:schemeClr val="dk1"/>
              </a:buClr>
              <a:buSzPts val="1608"/>
              <a:buFont typeface="Courier New"/>
              <a:buChar char="o"/>
              <a:defRPr sz="2400">
                <a:latin typeface="Source Sans Pro"/>
                <a:ea typeface="Source Sans Pro"/>
                <a:cs typeface="Source Sans Pro"/>
                <a:sym typeface="Source Sans Pro"/>
              </a:defRPr>
            </a:lvl2pPr>
            <a:lvl3pPr indent="-355600" lvl="2" marL="1371600" rtl="0" algn="l">
              <a:lnSpc>
                <a:spcPct val="100000"/>
              </a:lnSpc>
              <a:spcBef>
                <a:spcPts val="0"/>
              </a:spcBef>
              <a:spcAft>
                <a:spcPts val="0"/>
              </a:spcAft>
              <a:buClr>
                <a:schemeClr val="dk1"/>
              </a:buClr>
              <a:buSzPts val="2000"/>
              <a:buFont typeface="Noto Sans"/>
              <a:buChar char="▪"/>
              <a:defRPr sz="2000">
                <a:latin typeface="Source Sans Pro"/>
                <a:ea typeface="Source Sans Pro"/>
                <a:cs typeface="Source Sans Pro"/>
                <a:sym typeface="Source Sans Pro"/>
              </a:defRPr>
            </a:lvl3pPr>
            <a:lvl4pPr indent="-228600" lvl="3" marL="1828800" rtl="0" algn="l">
              <a:lnSpc>
                <a:spcPct val="100000"/>
              </a:lnSpc>
              <a:spcBef>
                <a:spcPts val="0"/>
              </a:spcBef>
              <a:spcAft>
                <a:spcPts val="0"/>
              </a:spcAft>
              <a:buClr>
                <a:schemeClr val="dk1"/>
              </a:buClr>
              <a:buSzPts val="2400"/>
              <a:buNone/>
              <a:defRPr sz="2400">
                <a:latin typeface="Source Sans Pro"/>
                <a:ea typeface="Source Sans Pro"/>
                <a:cs typeface="Source Sans Pro"/>
                <a:sym typeface="Source Sans Pro"/>
              </a:defRPr>
            </a:lvl4pPr>
            <a:lvl5pPr indent="-228600" lvl="4" marL="2286000" rtl="0" algn="l">
              <a:lnSpc>
                <a:spcPct val="100000"/>
              </a:lnSpc>
              <a:spcBef>
                <a:spcPts val="0"/>
              </a:spcBef>
              <a:spcAft>
                <a:spcPts val="0"/>
              </a:spcAft>
              <a:buClr>
                <a:schemeClr val="dk1"/>
              </a:buClr>
              <a:buSzPts val="2400"/>
              <a:buNone/>
              <a:defRPr sz="2400">
                <a:latin typeface="Source Sans Pro"/>
                <a:ea typeface="Source Sans Pro"/>
                <a:cs typeface="Source Sans Pro"/>
                <a:sym typeface="Source Sans Pro"/>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5" name="Google Shape;65;p7"/>
          <p:cNvSpPr txBox="1"/>
          <p:nvPr/>
        </p:nvSpPr>
        <p:spPr>
          <a:xfrm>
            <a:off x="623206" y="6565359"/>
            <a:ext cx="151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Ziberlab 2020</a:t>
            </a:r>
            <a:endParaRPr b="0" i="0" sz="1400" u="none" cap="none" strike="noStrike">
              <a:solidFill>
                <a:srgbClr val="000000"/>
              </a:solidFill>
              <a:latin typeface="Arial"/>
              <a:ea typeface="Arial"/>
              <a:cs typeface="Arial"/>
              <a:sym typeface="Arial"/>
            </a:endParaRPr>
          </a:p>
        </p:txBody>
      </p:sp>
      <p:pic>
        <p:nvPicPr>
          <p:cNvPr descr="G:\Mi unidad\ana\Tknika\LOGOs TKNIKA\header_ppt_unevoc.png" id="66" name="Google Shape;66;p7"/>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521" y="274638"/>
            <a:ext cx="10971372"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09521" y="1600201"/>
            <a:ext cx="10971372"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nvd.nist.gov/vuln/detail/CVE-2022-38465"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spa.myservername.com/top-10-most-powerful-vulnerability-assessment-scanning-tools-202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geekflare.com/es/nmap-vulnerability-scan/" TargetMode="External"/><Relationship Id="rId4" Type="http://schemas.openxmlformats.org/officeDocument/2006/relationships/hyperlink" Target="https://www.youtube.com/watch?v=W0KRYkZppIw"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hyperlink" Target="https://docs.google.com/document/d/182PfYsxto0zXQ5qqrLgnXWm9SgZxBV5dW-DKdNRsUJQ/edit#heading=h.unt2znioxa8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hyperlink" Target="https://localhost:883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hyperlink" Target="https://c43s4rs.blogspot.com/2016/03/como-usar-metasploit-en-armitage-desde.html" TargetMode="External"/><Relationship Id="rId6"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support.industry.siemens.com/cs/document/109780036/%C2%BFd%C3%B3nde-est%C3%A1n-disponibles-los-archivos-de-firmware-para-las-cpu-del-s7-1200-?dti=0&amp;lc=es-WW" TargetMode="External"/><Relationship Id="rId4" Type="http://schemas.openxmlformats.org/officeDocument/2006/relationships/hyperlink" Target="https://support.industry.siemens.com/cs/document/109478459/actualizaci%C3%B3n-del-firmware-para-las-cpus-del-s7-1500-displays-y-cpus-del-et-200-(et-200sp-et-200pro)-?dti=0&amp;lc=es-WW" TargetMode="External"/><Relationship Id="rId5" Type="http://schemas.openxmlformats.org/officeDocument/2006/relationships/hyperlink" Target="https://www.tecnoplc.com/actualizar-firmware-v4-0-cpu-s7-1200-v4-1/" TargetMode="External"/><Relationship Id="rId6" Type="http://schemas.openxmlformats.org/officeDocument/2006/relationships/image" Target="../media/image35.png"/><Relationship Id="rId7"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36.png"/><Relationship Id="rId5" Type="http://schemas.openxmlformats.org/officeDocument/2006/relationships/hyperlink" Target="https://new.siemens.com/global/en/products/services/cert.html#SecurityPublication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hyperlink" Target="https://drive.google.com/drive/folders/1LfxVwXwBi3JqEovULcHdbceP2_aN3pb4"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3.png"/><Relationship Id="rId4" Type="http://schemas.openxmlformats.org/officeDocument/2006/relationships/hyperlink" Target="https://new.siemens.com/es/es/productos/services/ciberseguridad/siesta.html#Contac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new.siemens.com/es/es/productos/services/ciberseguridad/vilocify.html#Demosession" TargetMode="Externa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hyperlink" Target="https://cve.mitre.org/" TargetMode="External"/><Relationship Id="rId5"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hyperlink" Target="https://www.cvedetails.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cvedetails.com/cve/CVE-2022-38465/?q=CVE-2022-38465" TargetMode="Externa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8"/>
          <p:cNvSpPr txBox="1"/>
          <p:nvPr/>
        </p:nvSpPr>
        <p:spPr>
          <a:xfrm>
            <a:off x="751750" y="1487881"/>
            <a:ext cx="10441200" cy="24936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es-ES" sz="5200">
                <a:solidFill>
                  <a:schemeClr val="dk1"/>
                </a:solidFill>
              </a:rPr>
              <a:t>CIBERSEGURIDAD EN  SISTEMAS DE CONTROL INDUSTRIAL (SCI)</a:t>
            </a:r>
            <a:endParaRPr b="1" sz="5000">
              <a:solidFill>
                <a:schemeClr val="dk1"/>
              </a:solidFill>
              <a:latin typeface="Source Sans Pro"/>
              <a:ea typeface="Source Sans Pro"/>
              <a:cs typeface="Source Sans Pro"/>
              <a:sym typeface="Source Sans Pro"/>
            </a:endParaRPr>
          </a:p>
        </p:txBody>
      </p:sp>
      <p:sp>
        <p:nvSpPr>
          <p:cNvPr id="73" name="Google Shape;73;p8"/>
          <p:cNvSpPr txBox="1"/>
          <p:nvPr/>
        </p:nvSpPr>
        <p:spPr>
          <a:xfrm>
            <a:off x="874626" y="4973106"/>
            <a:ext cx="104412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74" name="Google Shape;74;p8"/>
          <p:cNvSpPr txBox="1"/>
          <p:nvPr>
            <p:ph idx="12" type="sldNum"/>
          </p:nvPr>
        </p:nvSpPr>
        <p:spPr>
          <a:xfrm>
            <a:off x="8739781" y="6232227"/>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75" name="Google Shape;75;p8"/>
          <p:cNvSpPr/>
          <p:nvPr/>
        </p:nvSpPr>
        <p:spPr>
          <a:xfrm>
            <a:off x="7391350" y="116632"/>
            <a:ext cx="1296000" cy="792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D:\Descargas\UNEVOC_Network_Logo_blue_en.png" id="76" name="Google Shape;76;p8"/>
          <p:cNvPicPr preferRelativeResize="0"/>
          <p:nvPr/>
        </p:nvPicPr>
        <p:blipFill rotWithShape="1">
          <a:blip r:embed="rId3">
            <a:alphaModFix/>
          </a:blip>
          <a:srcRect b="0" l="0" r="0" t="0"/>
          <a:stretch/>
        </p:blipFill>
        <p:spPr>
          <a:xfrm>
            <a:off x="8063326" y="248123"/>
            <a:ext cx="552160" cy="417600"/>
          </a:xfrm>
          <a:prstGeom prst="rect">
            <a:avLst/>
          </a:prstGeom>
          <a:noFill/>
          <a:ln>
            <a:noFill/>
          </a:ln>
        </p:spPr>
      </p:pic>
      <p:sp>
        <p:nvSpPr>
          <p:cNvPr id="77" name="Google Shape;77;p8"/>
          <p:cNvSpPr txBox="1"/>
          <p:nvPr/>
        </p:nvSpPr>
        <p:spPr>
          <a:xfrm>
            <a:off x="874625" y="4398950"/>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7"/>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49" name="Google Shape;149;p17"/>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pic>
        <p:nvPicPr>
          <p:cNvPr id="150" name="Google Shape;150;p17"/>
          <p:cNvPicPr preferRelativeResize="0"/>
          <p:nvPr/>
        </p:nvPicPr>
        <p:blipFill>
          <a:blip r:embed="rId3">
            <a:alphaModFix/>
          </a:blip>
          <a:stretch>
            <a:fillRect/>
          </a:stretch>
        </p:blipFill>
        <p:spPr>
          <a:xfrm>
            <a:off x="2860938" y="1446650"/>
            <a:ext cx="7158467" cy="49293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8"/>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56" name="Google Shape;156;p18"/>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pic>
        <p:nvPicPr>
          <p:cNvPr id="157" name="Google Shape;157;p18">
            <a:hlinkClick r:id="rId3"/>
          </p:cNvPr>
          <p:cNvPicPr preferRelativeResize="0"/>
          <p:nvPr/>
        </p:nvPicPr>
        <p:blipFill>
          <a:blip r:embed="rId4">
            <a:alphaModFix/>
          </a:blip>
          <a:stretch>
            <a:fillRect/>
          </a:stretch>
        </p:blipFill>
        <p:spPr>
          <a:xfrm>
            <a:off x="2569175" y="2074400"/>
            <a:ext cx="8805974" cy="43086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63" name="Google Shape;163;p19"/>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sp>
        <p:nvSpPr>
          <p:cNvPr id="164" name="Google Shape;164;p19"/>
          <p:cNvSpPr txBox="1"/>
          <p:nvPr/>
        </p:nvSpPr>
        <p:spPr>
          <a:xfrm>
            <a:off x="1546450" y="2016525"/>
            <a:ext cx="98100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2600"/>
              <a:t>Software de detección y escaneo de vulnerabilidades OT :</a:t>
            </a:r>
            <a:endParaRPr b="1" sz="2600"/>
          </a:p>
          <a:p>
            <a:pPr indent="0" lvl="0" marL="0" rtl="0" algn="l">
              <a:spcBef>
                <a:spcPts val="0"/>
              </a:spcBef>
              <a:spcAft>
                <a:spcPts val="0"/>
              </a:spcAft>
              <a:buNone/>
            </a:pPr>
            <a:r>
              <a:t/>
            </a:r>
            <a:endParaRPr b="1" sz="2600"/>
          </a:p>
          <a:p>
            <a:pPr indent="0" lvl="0" marL="0" rtl="0" algn="l">
              <a:spcBef>
                <a:spcPts val="0"/>
              </a:spcBef>
              <a:spcAft>
                <a:spcPts val="0"/>
              </a:spcAft>
              <a:buNone/>
            </a:pPr>
            <a:r>
              <a:t/>
            </a:r>
            <a:endParaRPr b="1" sz="2600"/>
          </a:p>
          <a:p>
            <a:pPr indent="-393700" lvl="0" marL="1371600" rtl="0" algn="l">
              <a:spcBef>
                <a:spcPts val="0"/>
              </a:spcBef>
              <a:spcAft>
                <a:spcPts val="0"/>
              </a:spcAft>
              <a:buSzPts val="2600"/>
              <a:buChar char="●"/>
            </a:pPr>
            <a:r>
              <a:rPr b="1" lang="es-ES" sz="2600"/>
              <a:t>7.1 Nmap (Script – Vuln)*</a:t>
            </a:r>
            <a:endParaRPr b="1" sz="2600"/>
          </a:p>
          <a:p>
            <a:pPr indent="-393700" lvl="0" marL="1371600" rtl="0" algn="l">
              <a:spcBef>
                <a:spcPts val="0"/>
              </a:spcBef>
              <a:spcAft>
                <a:spcPts val="0"/>
              </a:spcAft>
              <a:buSzPts val="2600"/>
              <a:buChar char="●"/>
            </a:pPr>
            <a:r>
              <a:rPr b="1" lang="es-ES" sz="2600"/>
              <a:t>7.2 Openvas *</a:t>
            </a:r>
            <a:endParaRPr b="1" sz="2600"/>
          </a:p>
          <a:p>
            <a:pPr indent="-393700" lvl="0" marL="1371600" rtl="0" algn="l">
              <a:spcBef>
                <a:spcPts val="0"/>
              </a:spcBef>
              <a:spcAft>
                <a:spcPts val="0"/>
              </a:spcAft>
              <a:buSzPts val="2600"/>
              <a:buChar char="●"/>
            </a:pPr>
            <a:r>
              <a:rPr b="1" lang="es-ES" sz="2600"/>
              <a:t>7.3 Nessus</a:t>
            </a:r>
            <a:endParaRPr b="1" sz="2600"/>
          </a:p>
          <a:p>
            <a:pPr indent="-393700" lvl="0" marL="1371600" rtl="0" algn="l">
              <a:spcBef>
                <a:spcPts val="0"/>
              </a:spcBef>
              <a:spcAft>
                <a:spcPts val="0"/>
              </a:spcAft>
              <a:buSzPts val="2600"/>
              <a:buChar char="●"/>
            </a:pPr>
            <a:r>
              <a:rPr b="1" lang="es-ES" sz="2600"/>
              <a:t>7.4 Security Onion</a:t>
            </a:r>
            <a:endParaRPr b="1" sz="2600"/>
          </a:p>
          <a:p>
            <a:pPr indent="-393700" lvl="0" marL="1371600" rtl="0" algn="l">
              <a:spcBef>
                <a:spcPts val="0"/>
              </a:spcBef>
              <a:spcAft>
                <a:spcPts val="0"/>
              </a:spcAft>
              <a:buSzPts val="2600"/>
              <a:buChar char="●"/>
            </a:pPr>
            <a:r>
              <a:rPr b="1" lang="es-ES" sz="2600"/>
              <a:t>7.5 Nozomi Guardian</a:t>
            </a:r>
            <a:endParaRPr b="1" sz="2600"/>
          </a:p>
        </p:txBody>
      </p:sp>
      <p:sp>
        <p:nvSpPr>
          <p:cNvPr id="165" name="Google Shape;165;p19"/>
          <p:cNvSpPr txBox="1"/>
          <p:nvPr/>
        </p:nvSpPr>
        <p:spPr>
          <a:xfrm>
            <a:off x="6746725" y="5888350"/>
            <a:ext cx="470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u="sng">
                <a:solidFill>
                  <a:schemeClr val="hlink"/>
                </a:solidFill>
                <a:latin typeface="Calibri"/>
                <a:ea typeface="Calibri"/>
                <a:cs typeface="Calibri"/>
                <a:sym typeface="Calibri"/>
                <a:hlinkClick r:id="rId3"/>
              </a:rPr>
              <a:t>Herramientas de análisis de vulnerabilidades</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71" name="Google Shape;171;p20"/>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sp>
        <p:nvSpPr>
          <p:cNvPr id="172" name="Google Shape;172;p20"/>
          <p:cNvSpPr txBox="1"/>
          <p:nvPr/>
        </p:nvSpPr>
        <p:spPr>
          <a:xfrm>
            <a:off x="5290950" y="1544175"/>
            <a:ext cx="5450100" cy="585000"/>
          </a:xfrm>
          <a:prstGeom prst="rect">
            <a:avLst/>
          </a:prstGeom>
          <a:noFill/>
          <a:ln>
            <a:noFill/>
          </a:ln>
        </p:spPr>
        <p:txBody>
          <a:bodyPr anchorCtr="0" anchor="t" bIns="91425" lIns="91425" spcFirstLastPara="1" rIns="91425" wrap="square" tIns="91425">
            <a:spAutoFit/>
          </a:bodyPr>
          <a:lstStyle/>
          <a:p>
            <a:pPr indent="-393700" lvl="0" marL="1371600" rtl="0" algn="l">
              <a:spcBef>
                <a:spcPts val="0"/>
              </a:spcBef>
              <a:spcAft>
                <a:spcPts val="0"/>
              </a:spcAft>
              <a:buClr>
                <a:schemeClr val="dk1"/>
              </a:buClr>
              <a:buSzPts val="2600"/>
              <a:buChar char="●"/>
            </a:pPr>
            <a:r>
              <a:rPr b="1" lang="es-ES" sz="2600">
                <a:solidFill>
                  <a:schemeClr val="dk1"/>
                </a:solidFill>
              </a:rPr>
              <a:t>7.1 Nmap (Script – Vuln)</a:t>
            </a:r>
            <a:endParaRPr/>
          </a:p>
        </p:txBody>
      </p:sp>
      <p:sp>
        <p:nvSpPr>
          <p:cNvPr id="173" name="Google Shape;173;p20"/>
          <p:cNvSpPr txBox="1"/>
          <p:nvPr/>
        </p:nvSpPr>
        <p:spPr>
          <a:xfrm>
            <a:off x="1076250" y="2259500"/>
            <a:ext cx="10039500" cy="118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s-ES" sz="2000">
                <a:solidFill>
                  <a:srgbClr val="212121"/>
                </a:solidFill>
                <a:latin typeface="Roboto"/>
                <a:ea typeface="Roboto"/>
                <a:cs typeface="Roboto"/>
                <a:sym typeface="Roboto"/>
              </a:rPr>
              <a:t>Vulnerability scan with Nmap </a:t>
            </a:r>
            <a:endParaRPr b="1" sz="2000">
              <a:solidFill>
                <a:srgbClr val="212121"/>
              </a:solidFill>
              <a:latin typeface="Roboto"/>
              <a:ea typeface="Roboto"/>
              <a:cs typeface="Roboto"/>
              <a:sym typeface="Roboto"/>
            </a:endParaRPr>
          </a:p>
          <a:p>
            <a:pPr indent="0" lvl="0" marL="0" rtl="0" algn="l">
              <a:lnSpc>
                <a:spcPct val="175000"/>
              </a:lnSpc>
              <a:spcBef>
                <a:spcPts val="400"/>
              </a:spcBef>
              <a:spcAft>
                <a:spcPts val="2300"/>
              </a:spcAft>
              <a:buNone/>
            </a:pPr>
            <a:r>
              <a:rPr b="1" lang="es-ES">
                <a:solidFill>
                  <a:srgbClr val="212121"/>
                </a:solidFill>
                <a:latin typeface="Roboto"/>
                <a:ea typeface="Roboto"/>
                <a:cs typeface="Roboto"/>
                <a:sym typeface="Roboto"/>
              </a:rPr>
              <a:t>Nmap-vulners</a:t>
            </a:r>
            <a:r>
              <a:rPr lang="es-ES">
                <a:solidFill>
                  <a:srgbClr val="212121"/>
                </a:solidFill>
                <a:latin typeface="Roboto"/>
                <a:ea typeface="Roboto"/>
                <a:cs typeface="Roboto"/>
                <a:sym typeface="Roboto"/>
              </a:rPr>
              <a:t>, </a:t>
            </a:r>
            <a:r>
              <a:rPr b="1" lang="es-ES">
                <a:solidFill>
                  <a:srgbClr val="212121"/>
                </a:solidFill>
                <a:latin typeface="Roboto"/>
                <a:ea typeface="Roboto"/>
                <a:cs typeface="Roboto"/>
                <a:sym typeface="Roboto"/>
              </a:rPr>
              <a:t>vulcano</a:t>
            </a:r>
            <a:r>
              <a:rPr lang="es-ES">
                <a:solidFill>
                  <a:srgbClr val="212121"/>
                </a:solidFill>
                <a:latin typeface="Roboto"/>
                <a:ea typeface="Roboto"/>
                <a:cs typeface="Roboto"/>
                <a:sym typeface="Roboto"/>
              </a:rPr>
              <a:t> y </a:t>
            </a:r>
            <a:r>
              <a:rPr b="1" lang="es-ES">
                <a:solidFill>
                  <a:srgbClr val="212121"/>
                </a:solidFill>
                <a:latin typeface="Roboto"/>
                <a:ea typeface="Roboto"/>
                <a:cs typeface="Roboto"/>
                <a:sym typeface="Roboto"/>
              </a:rPr>
              <a:t>vulnerable</a:t>
            </a:r>
            <a:r>
              <a:rPr lang="es-ES">
                <a:solidFill>
                  <a:srgbClr val="212121"/>
                </a:solidFill>
                <a:latin typeface="Roboto"/>
                <a:ea typeface="Roboto"/>
                <a:cs typeface="Roboto"/>
                <a:sym typeface="Roboto"/>
              </a:rPr>
              <a:t> son los scripts de detección de CVE comunes y más populares en el motor de búsqueda </a:t>
            </a:r>
            <a:r>
              <a:rPr b="1" lang="es-ES">
                <a:solidFill>
                  <a:srgbClr val="212121"/>
                </a:solidFill>
                <a:latin typeface="Roboto"/>
                <a:ea typeface="Roboto"/>
                <a:cs typeface="Roboto"/>
                <a:sym typeface="Roboto"/>
              </a:rPr>
              <a:t>Nmap</a:t>
            </a:r>
            <a:r>
              <a:rPr lang="es-ES">
                <a:solidFill>
                  <a:srgbClr val="212121"/>
                </a:solidFill>
                <a:latin typeface="Roboto"/>
                <a:ea typeface="Roboto"/>
                <a:cs typeface="Roboto"/>
                <a:sym typeface="Roboto"/>
              </a:rPr>
              <a:t>. Estos scripts le permiten descubrir información importante sobre fallas de seguridad del sistema. </a:t>
            </a:r>
            <a:r>
              <a:rPr lang="es-ES" u="sng">
                <a:solidFill>
                  <a:schemeClr val="hlink"/>
                </a:solidFill>
                <a:latin typeface="Roboto"/>
                <a:ea typeface="Roboto"/>
                <a:cs typeface="Roboto"/>
                <a:sym typeface="Roboto"/>
                <a:hlinkClick r:id="rId3"/>
              </a:rPr>
              <a:t>+ Info</a:t>
            </a:r>
            <a:r>
              <a:rPr lang="es-ES">
                <a:solidFill>
                  <a:srgbClr val="212121"/>
                </a:solidFill>
                <a:latin typeface="Roboto"/>
                <a:ea typeface="Roboto"/>
                <a:cs typeface="Roboto"/>
                <a:sym typeface="Roboto"/>
              </a:rPr>
              <a:t>  </a:t>
            </a:r>
            <a:r>
              <a:rPr lang="es-ES" u="sng">
                <a:solidFill>
                  <a:schemeClr val="hlink"/>
                </a:solidFill>
                <a:latin typeface="Roboto"/>
                <a:ea typeface="Roboto"/>
                <a:cs typeface="Roboto"/>
                <a:sym typeface="Roboto"/>
                <a:hlinkClick r:id="rId4"/>
              </a:rPr>
              <a:t>Video</a:t>
            </a:r>
            <a:endParaRPr>
              <a:solidFill>
                <a:srgbClr val="212121"/>
              </a:solidFill>
              <a:latin typeface="Roboto"/>
              <a:ea typeface="Roboto"/>
              <a:cs typeface="Roboto"/>
              <a:sym typeface="Roboto"/>
            </a:endParaRPr>
          </a:p>
        </p:txBody>
      </p:sp>
      <p:sp>
        <p:nvSpPr>
          <p:cNvPr id="174" name="Google Shape;174;p20"/>
          <p:cNvSpPr txBox="1"/>
          <p:nvPr/>
        </p:nvSpPr>
        <p:spPr>
          <a:xfrm>
            <a:off x="3565250" y="3572425"/>
            <a:ext cx="54501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s-ES" sz="2400">
                <a:solidFill>
                  <a:srgbClr val="DD4A68"/>
                </a:solidFill>
                <a:highlight>
                  <a:srgbClr val="EEEEEE"/>
                </a:highlight>
              </a:rPr>
              <a:t>cd</a:t>
            </a:r>
            <a:r>
              <a:rPr lang="es-ES" sz="2400">
                <a:solidFill>
                  <a:schemeClr val="dk1"/>
                </a:solidFill>
                <a:highlight>
                  <a:srgbClr val="EEEEEE"/>
                </a:highlight>
              </a:rPr>
              <a:t> /usr/share/nmap/scripts/</a:t>
            </a:r>
            <a:endParaRPr sz="2400">
              <a:solidFill>
                <a:schemeClr val="dk1"/>
              </a:solidFill>
              <a:highlight>
                <a:srgbClr val="EEEEEE"/>
              </a:highlight>
            </a:endParaRPr>
          </a:p>
        </p:txBody>
      </p:sp>
      <p:sp>
        <p:nvSpPr>
          <p:cNvPr id="175" name="Google Shape;175;p20"/>
          <p:cNvSpPr txBox="1"/>
          <p:nvPr/>
        </p:nvSpPr>
        <p:spPr>
          <a:xfrm>
            <a:off x="3302900" y="5363075"/>
            <a:ext cx="5316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s-ES" sz="2400">
                <a:solidFill>
                  <a:schemeClr val="dk1"/>
                </a:solidFill>
                <a:highlight>
                  <a:srgbClr val="EEEEEE"/>
                </a:highlight>
              </a:rPr>
              <a:t>nmap -sV --script nmap-vulners/ IP</a:t>
            </a:r>
            <a:endParaRPr sz="2400">
              <a:solidFill>
                <a:srgbClr val="9A6E3A"/>
              </a:solidFill>
              <a:highlight>
                <a:srgbClr val="EEEEEE"/>
              </a:highlight>
            </a:endParaRPr>
          </a:p>
        </p:txBody>
      </p:sp>
      <p:sp>
        <p:nvSpPr>
          <p:cNvPr id="176" name="Google Shape;176;p20"/>
          <p:cNvSpPr txBox="1"/>
          <p:nvPr/>
        </p:nvSpPr>
        <p:spPr>
          <a:xfrm>
            <a:off x="3757100" y="4198100"/>
            <a:ext cx="5066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s-ES" sz="2400">
                <a:solidFill>
                  <a:schemeClr val="dk1"/>
                </a:solidFill>
                <a:highlight>
                  <a:srgbClr val="EEEEEE"/>
                </a:highlight>
              </a:rPr>
              <a:t>nmap -sV --script vuln IP</a:t>
            </a:r>
            <a:endParaRPr sz="2400">
              <a:solidFill>
                <a:srgbClr val="9A6E3A"/>
              </a:solidFill>
              <a:highlight>
                <a:srgbClr val="EEEEEE"/>
              </a:highlight>
            </a:endParaRPr>
          </a:p>
        </p:txBody>
      </p:sp>
      <p:sp>
        <p:nvSpPr>
          <p:cNvPr id="177" name="Google Shape;177;p20"/>
          <p:cNvSpPr txBox="1"/>
          <p:nvPr/>
        </p:nvSpPr>
        <p:spPr>
          <a:xfrm>
            <a:off x="3757100" y="4752200"/>
            <a:ext cx="48618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s-ES" sz="2400">
                <a:solidFill>
                  <a:schemeClr val="dk1"/>
                </a:solidFill>
                <a:highlight>
                  <a:srgbClr val="EEEEEE"/>
                </a:highlight>
              </a:rPr>
              <a:t>nmap -sV --script vulscan IP</a:t>
            </a:r>
            <a:endParaRPr sz="2400">
              <a:solidFill>
                <a:srgbClr val="9A6E3A"/>
              </a:solidFill>
              <a:highlight>
                <a:srgbClr val="EEEEEE"/>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83" name="Google Shape;183;p21"/>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pic>
        <p:nvPicPr>
          <p:cNvPr id="184" name="Google Shape;184;p21"/>
          <p:cNvPicPr preferRelativeResize="0"/>
          <p:nvPr/>
        </p:nvPicPr>
        <p:blipFill>
          <a:blip r:embed="rId3">
            <a:alphaModFix/>
          </a:blip>
          <a:stretch>
            <a:fillRect/>
          </a:stretch>
        </p:blipFill>
        <p:spPr>
          <a:xfrm>
            <a:off x="2051300" y="2093925"/>
            <a:ext cx="8439150" cy="4143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90" name="Google Shape;190;p22"/>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pic>
        <p:nvPicPr>
          <p:cNvPr id="191" name="Google Shape;191;p22"/>
          <p:cNvPicPr preferRelativeResize="0"/>
          <p:nvPr/>
        </p:nvPicPr>
        <p:blipFill>
          <a:blip r:embed="rId3">
            <a:alphaModFix/>
          </a:blip>
          <a:stretch>
            <a:fillRect/>
          </a:stretch>
        </p:blipFill>
        <p:spPr>
          <a:xfrm>
            <a:off x="3202025" y="1466875"/>
            <a:ext cx="5787946" cy="4929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97" name="Google Shape;197;p23"/>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sp>
        <p:nvSpPr>
          <p:cNvPr id="198" name="Google Shape;198;p23"/>
          <p:cNvSpPr txBox="1"/>
          <p:nvPr/>
        </p:nvSpPr>
        <p:spPr>
          <a:xfrm>
            <a:off x="7189550" y="1498775"/>
            <a:ext cx="3520200" cy="585000"/>
          </a:xfrm>
          <a:prstGeom prst="rect">
            <a:avLst/>
          </a:prstGeom>
          <a:noFill/>
          <a:ln>
            <a:noFill/>
          </a:ln>
        </p:spPr>
        <p:txBody>
          <a:bodyPr anchorCtr="0" anchor="t" bIns="91425" lIns="91425" spcFirstLastPara="1" rIns="91425" wrap="square" tIns="91425">
            <a:spAutoFit/>
          </a:bodyPr>
          <a:lstStyle/>
          <a:p>
            <a:pPr indent="-393700" lvl="0" marL="1371600" rtl="0" algn="l">
              <a:spcBef>
                <a:spcPts val="0"/>
              </a:spcBef>
              <a:spcAft>
                <a:spcPts val="0"/>
              </a:spcAft>
              <a:buClr>
                <a:schemeClr val="dk1"/>
              </a:buClr>
              <a:buSzPts val="2600"/>
              <a:buChar char="●"/>
            </a:pPr>
            <a:r>
              <a:rPr b="1" lang="es-ES" sz="2600">
                <a:solidFill>
                  <a:schemeClr val="dk1"/>
                </a:solidFill>
              </a:rPr>
              <a:t>7.2 Openvas</a:t>
            </a:r>
            <a:endParaRPr b="1" sz="2600">
              <a:solidFill>
                <a:schemeClr val="dk1"/>
              </a:solidFill>
            </a:endParaRPr>
          </a:p>
        </p:txBody>
      </p:sp>
      <p:pic>
        <p:nvPicPr>
          <p:cNvPr id="199" name="Google Shape;199;p23"/>
          <p:cNvPicPr preferRelativeResize="0"/>
          <p:nvPr/>
        </p:nvPicPr>
        <p:blipFill>
          <a:blip r:embed="rId3">
            <a:alphaModFix/>
          </a:blip>
          <a:stretch>
            <a:fillRect/>
          </a:stretch>
        </p:blipFill>
        <p:spPr>
          <a:xfrm>
            <a:off x="1162925" y="1623825"/>
            <a:ext cx="6884751" cy="4686564"/>
          </a:xfrm>
          <a:prstGeom prst="rect">
            <a:avLst/>
          </a:prstGeom>
          <a:noFill/>
          <a:ln>
            <a:noFill/>
          </a:ln>
        </p:spPr>
      </p:pic>
      <p:sp>
        <p:nvSpPr>
          <p:cNvPr id="200" name="Google Shape;200;p23"/>
          <p:cNvSpPr txBox="1"/>
          <p:nvPr/>
        </p:nvSpPr>
        <p:spPr>
          <a:xfrm>
            <a:off x="8265950" y="2520650"/>
            <a:ext cx="3817200" cy="2770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s-ES"/>
              <a:t>OpenVAS </a:t>
            </a:r>
            <a:r>
              <a:rPr lang="es-ES"/>
              <a:t>es una herramienta de software libre , que se instala en una máquina virtual linux, para la identificación y la gestión de vulnerabilidades en los activos. Permite obtener información detallada sobre los activos, como versiones de software y vulnerabilidades asociadas. La herramienta permite realizar un </a:t>
            </a:r>
            <a:r>
              <a:rPr b="1" lang="es-ES"/>
              <a:t>inventario de forma activa</a:t>
            </a:r>
            <a:r>
              <a:rPr lang="es-ES"/>
              <a:t>, realizando un escaneo sobre los activos de la red, luego su resultado debe ser cuidadosamente estudiado para evitar un posible impacto negativo sobre los activos.</a:t>
            </a:r>
            <a:endParaRPr/>
          </a:p>
        </p:txBody>
      </p:sp>
      <p:sp>
        <p:nvSpPr>
          <p:cNvPr id="201" name="Google Shape;201;p23"/>
          <p:cNvSpPr txBox="1"/>
          <p:nvPr/>
        </p:nvSpPr>
        <p:spPr>
          <a:xfrm>
            <a:off x="8823950" y="5532625"/>
            <a:ext cx="175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u="sng">
                <a:solidFill>
                  <a:schemeClr val="hlink"/>
                </a:solidFill>
                <a:latin typeface="Calibri"/>
                <a:ea typeface="Calibri"/>
                <a:cs typeface="Calibri"/>
                <a:sym typeface="Calibri"/>
                <a:hlinkClick r:id="rId4"/>
              </a:rPr>
              <a:t>Instalación</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07" name="Google Shape;207;p24"/>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sp>
        <p:nvSpPr>
          <p:cNvPr id="208" name="Google Shape;208;p24"/>
          <p:cNvSpPr txBox="1"/>
          <p:nvPr/>
        </p:nvSpPr>
        <p:spPr>
          <a:xfrm>
            <a:off x="7564250" y="1476075"/>
            <a:ext cx="3451800" cy="585000"/>
          </a:xfrm>
          <a:prstGeom prst="rect">
            <a:avLst/>
          </a:prstGeom>
          <a:noFill/>
          <a:ln>
            <a:noFill/>
          </a:ln>
        </p:spPr>
        <p:txBody>
          <a:bodyPr anchorCtr="0" anchor="t" bIns="91425" lIns="91425" spcFirstLastPara="1" rIns="91425" wrap="square" tIns="91425">
            <a:spAutoFit/>
          </a:bodyPr>
          <a:lstStyle/>
          <a:p>
            <a:pPr indent="-393700" lvl="0" marL="1371600" rtl="0" algn="l">
              <a:spcBef>
                <a:spcPts val="0"/>
              </a:spcBef>
              <a:spcAft>
                <a:spcPts val="0"/>
              </a:spcAft>
              <a:buClr>
                <a:schemeClr val="dk1"/>
              </a:buClr>
              <a:buSzPts val="2600"/>
              <a:buChar char="●"/>
            </a:pPr>
            <a:r>
              <a:rPr b="1" lang="es-ES" sz="2600">
                <a:solidFill>
                  <a:schemeClr val="dk1"/>
                </a:solidFill>
              </a:rPr>
              <a:t>7.3 Nessus</a:t>
            </a:r>
            <a:endParaRPr b="1" sz="2600">
              <a:solidFill>
                <a:schemeClr val="dk1"/>
              </a:solidFill>
            </a:endParaRPr>
          </a:p>
        </p:txBody>
      </p:sp>
      <p:pic>
        <p:nvPicPr>
          <p:cNvPr id="209" name="Google Shape;209;p24"/>
          <p:cNvPicPr preferRelativeResize="0"/>
          <p:nvPr/>
        </p:nvPicPr>
        <p:blipFill>
          <a:blip r:embed="rId3">
            <a:alphaModFix/>
          </a:blip>
          <a:stretch>
            <a:fillRect/>
          </a:stretch>
        </p:blipFill>
        <p:spPr>
          <a:xfrm>
            <a:off x="163775" y="1804725"/>
            <a:ext cx="7883803" cy="4492125"/>
          </a:xfrm>
          <a:prstGeom prst="rect">
            <a:avLst/>
          </a:prstGeom>
          <a:noFill/>
          <a:ln>
            <a:noFill/>
          </a:ln>
        </p:spPr>
      </p:pic>
      <p:sp>
        <p:nvSpPr>
          <p:cNvPr id="210" name="Google Shape;210;p24"/>
          <p:cNvSpPr txBox="1"/>
          <p:nvPr/>
        </p:nvSpPr>
        <p:spPr>
          <a:xfrm>
            <a:off x="8131950" y="2141425"/>
            <a:ext cx="3747000" cy="40635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rgbClr val="393939"/>
              </a:buClr>
              <a:buSzPts val="1200"/>
              <a:buChar char="●"/>
            </a:pPr>
            <a:r>
              <a:rPr lang="es-ES" sz="1200">
                <a:solidFill>
                  <a:srgbClr val="393939"/>
                </a:solidFill>
                <a:highlight>
                  <a:srgbClr val="FFFFFF"/>
                </a:highlight>
              </a:rPr>
              <a:t>Nessus es un programa de escaneo de vulnerabilidades en diversos sistemas operativos.</a:t>
            </a:r>
            <a:endParaRPr sz="1200">
              <a:solidFill>
                <a:srgbClr val="393939"/>
              </a:solidFill>
              <a:highlight>
                <a:srgbClr val="FFFFFF"/>
              </a:highlight>
            </a:endParaRPr>
          </a:p>
          <a:p>
            <a:pPr indent="0" lvl="0" marL="457200" rtl="0" algn="just">
              <a:spcBef>
                <a:spcPts val="0"/>
              </a:spcBef>
              <a:spcAft>
                <a:spcPts val="0"/>
              </a:spcAft>
              <a:buNone/>
            </a:pPr>
            <a:r>
              <a:t/>
            </a:r>
            <a:endParaRPr sz="1200">
              <a:solidFill>
                <a:srgbClr val="393939"/>
              </a:solidFill>
              <a:highlight>
                <a:srgbClr val="FFFFFF"/>
              </a:highlight>
            </a:endParaRPr>
          </a:p>
          <a:p>
            <a:pPr indent="-304800" lvl="0" marL="457200" rtl="0" algn="just">
              <a:spcBef>
                <a:spcPts val="0"/>
              </a:spcBef>
              <a:spcAft>
                <a:spcPts val="0"/>
              </a:spcAft>
              <a:buClr>
                <a:srgbClr val="393939"/>
              </a:buClr>
              <a:buSzPts val="1200"/>
              <a:buChar char="●"/>
            </a:pPr>
            <a:r>
              <a:rPr lang="es-ES" sz="1200">
                <a:solidFill>
                  <a:srgbClr val="393939"/>
                </a:solidFill>
                <a:highlight>
                  <a:srgbClr val="FFFFFF"/>
                </a:highlight>
              </a:rPr>
              <a:t>En operación normal, nessus comienza escaneando los puertos con nmap o con su propio escaneador de puertos para buscar puertos abiertos.</a:t>
            </a:r>
            <a:endParaRPr sz="1200">
              <a:solidFill>
                <a:srgbClr val="393939"/>
              </a:solidFill>
              <a:highlight>
                <a:srgbClr val="FFFFFF"/>
              </a:highlight>
            </a:endParaRPr>
          </a:p>
          <a:p>
            <a:pPr indent="0" lvl="0" marL="457200" rtl="0" algn="just">
              <a:spcBef>
                <a:spcPts val="0"/>
              </a:spcBef>
              <a:spcAft>
                <a:spcPts val="0"/>
              </a:spcAft>
              <a:buNone/>
            </a:pPr>
            <a:r>
              <a:t/>
            </a:r>
            <a:endParaRPr sz="1200">
              <a:solidFill>
                <a:srgbClr val="393939"/>
              </a:solidFill>
              <a:highlight>
                <a:srgbClr val="FFFFFF"/>
              </a:highlight>
            </a:endParaRPr>
          </a:p>
          <a:p>
            <a:pPr indent="-304800" lvl="0" marL="457200" rtl="0" algn="just">
              <a:spcBef>
                <a:spcPts val="0"/>
              </a:spcBef>
              <a:spcAft>
                <a:spcPts val="0"/>
              </a:spcAft>
              <a:buClr>
                <a:srgbClr val="393939"/>
              </a:buClr>
              <a:buSzPts val="1200"/>
              <a:buChar char="●"/>
            </a:pPr>
            <a:r>
              <a:rPr lang="es-ES" sz="1200">
                <a:solidFill>
                  <a:srgbClr val="393939"/>
                </a:solidFill>
                <a:highlight>
                  <a:srgbClr val="FFFFFF"/>
                </a:highlight>
              </a:rPr>
              <a:t>Algunas de las pruebas de vulnerabilidades de Nessus pueden causar que los servicios o sistemas operativos se corrompan y caigan. El usuario puede evitar esto desactivando “unsafe test” (pruebas no seguras) antes de escanear.</a:t>
            </a:r>
            <a:endParaRPr sz="1200">
              <a:solidFill>
                <a:srgbClr val="393939"/>
              </a:solidFill>
              <a:highlight>
                <a:srgbClr val="FFFFFF"/>
              </a:highlight>
            </a:endParaRPr>
          </a:p>
          <a:p>
            <a:pPr indent="0" lvl="0" marL="457200" rtl="0" algn="just">
              <a:spcBef>
                <a:spcPts val="0"/>
              </a:spcBef>
              <a:spcAft>
                <a:spcPts val="0"/>
              </a:spcAft>
              <a:buNone/>
            </a:pPr>
            <a:r>
              <a:t/>
            </a:r>
            <a:endParaRPr sz="1200">
              <a:solidFill>
                <a:srgbClr val="393939"/>
              </a:solidFill>
              <a:highlight>
                <a:srgbClr val="FFFFFF"/>
              </a:highlight>
            </a:endParaRPr>
          </a:p>
          <a:p>
            <a:pPr indent="-304800" lvl="0" marL="457200" rtl="0" algn="just">
              <a:spcBef>
                <a:spcPts val="0"/>
              </a:spcBef>
              <a:spcAft>
                <a:spcPts val="0"/>
              </a:spcAft>
              <a:buClr>
                <a:srgbClr val="393939"/>
              </a:buClr>
              <a:buSzPts val="1200"/>
              <a:buChar char="●"/>
            </a:pPr>
            <a:r>
              <a:rPr lang="es-ES" sz="1200">
                <a:solidFill>
                  <a:srgbClr val="393939"/>
                </a:solidFill>
                <a:highlight>
                  <a:srgbClr val="FFFFFF"/>
                </a:highlight>
              </a:rPr>
              <a:t>Actualmente existen dos versiones: “Home” y “Work” Esta última de pago y sin restricciones.</a:t>
            </a:r>
            <a:endParaRPr sz="1200">
              <a:solidFill>
                <a:srgbClr val="393939"/>
              </a:solidFill>
              <a:highlight>
                <a:srgbClr val="FFFFFF"/>
              </a:highlight>
            </a:endParaRPr>
          </a:p>
          <a:p>
            <a:pPr indent="0" lvl="0" marL="0" rtl="0" algn="just">
              <a:spcBef>
                <a:spcPts val="0"/>
              </a:spcBef>
              <a:spcAft>
                <a:spcPts val="0"/>
              </a:spcAft>
              <a:buNone/>
            </a:pPr>
            <a:r>
              <a:t/>
            </a:r>
            <a:endParaRPr sz="1200">
              <a:solidFill>
                <a:srgbClr val="393939"/>
              </a:solidFill>
              <a:highlight>
                <a:srgbClr val="FFFFFF"/>
              </a:highlight>
            </a:endParaRPr>
          </a:p>
          <a:p>
            <a:pPr indent="0" lvl="0" marL="0" rtl="0" algn="just">
              <a:spcBef>
                <a:spcPts val="0"/>
              </a:spcBef>
              <a:spcAft>
                <a:spcPts val="0"/>
              </a:spcAft>
              <a:buNone/>
            </a:pPr>
            <a:r>
              <a:rPr lang="es-ES" sz="1200" u="sng">
                <a:solidFill>
                  <a:schemeClr val="hlink"/>
                </a:solidFill>
                <a:highlight>
                  <a:srgbClr val="FFFFFF"/>
                </a:highlight>
                <a:hlinkClick r:id="rId4"/>
              </a:rPr>
              <a:t>localhost</a:t>
            </a:r>
            <a:endParaRPr sz="1200">
              <a:solidFill>
                <a:srgbClr val="393939"/>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16" name="Google Shape;216;p25"/>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sp>
        <p:nvSpPr>
          <p:cNvPr id="217" name="Google Shape;217;p25"/>
          <p:cNvSpPr txBox="1"/>
          <p:nvPr/>
        </p:nvSpPr>
        <p:spPr>
          <a:xfrm>
            <a:off x="5997350" y="1532850"/>
            <a:ext cx="4845300" cy="585000"/>
          </a:xfrm>
          <a:prstGeom prst="rect">
            <a:avLst/>
          </a:prstGeom>
          <a:noFill/>
          <a:ln>
            <a:noFill/>
          </a:ln>
        </p:spPr>
        <p:txBody>
          <a:bodyPr anchorCtr="0" anchor="t" bIns="91425" lIns="91425" spcFirstLastPara="1" rIns="91425" wrap="square" tIns="91425">
            <a:spAutoFit/>
          </a:bodyPr>
          <a:lstStyle/>
          <a:p>
            <a:pPr indent="-393700" lvl="0" marL="1371600" rtl="0" algn="l">
              <a:spcBef>
                <a:spcPts val="0"/>
              </a:spcBef>
              <a:spcAft>
                <a:spcPts val="0"/>
              </a:spcAft>
              <a:buClr>
                <a:schemeClr val="dk1"/>
              </a:buClr>
              <a:buSzPts val="2600"/>
              <a:buChar char="●"/>
            </a:pPr>
            <a:r>
              <a:rPr b="1" lang="es-ES" sz="2600">
                <a:solidFill>
                  <a:schemeClr val="dk1"/>
                </a:solidFill>
              </a:rPr>
              <a:t>7.4 Security Onion</a:t>
            </a:r>
            <a:endParaRPr/>
          </a:p>
        </p:txBody>
      </p:sp>
      <p:sp>
        <p:nvSpPr>
          <p:cNvPr id="218" name="Google Shape;218;p25"/>
          <p:cNvSpPr txBox="1"/>
          <p:nvPr/>
        </p:nvSpPr>
        <p:spPr>
          <a:xfrm>
            <a:off x="7266750" y="2117850"/>
            <a:ext cx="4362300" cy="4279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ES">
                <a:solidFill>
                  <a:srgbClr val="333333"/>
                </a:solidFill>
                <a:highlight>
                  <a:srgbClr val="FFFFFF"/>
                </a:highlight>
                <a:latin typeface="Montserrat"/>
                <a:ea typeface="Montserrat"/>
                <a:cs typeface="Montserrat"/>
                <a:sym typeface="Montserrat"/>
              </a:rPr>
              <a:t>Es una distribución Linux que está orientada a la detección de amenazas, monitorización de seguridad y gestión de los logs.</a:t>
            </a:r>
            <a:endParaRPr>
              <a:solidFill>
                <a:srgbClr val="333333"/>
              </a:solidFill>
              <a:highlight>
                <a:srgbClr val="FFFFFF"/>
              </a:highlight>
              <a:latin typeface="Montserrat"/>
              <a:ea typeface="Montserrat"/>
              <a:cs typeface="Montserrat"/>
              <a:sym typeface="Montserrat"/>
            </a:endParaRPr>
          </a:p>
          <a:p>
            <a:pPr indent="0" lvl="0" marL="0" rtl="0" algn="just">
              <a:spcBef>
                <a:spcPts val="0"/>
              </a:spcBef>
              <a:spcAft>
                <a:spcPts val="0"/>
              </a:spcAft>
              <a:buNone/>
            </a:pPr>
            <a:r>
              <a:t/>
            </a:r>
            <a:endParaRPr>
              <a:solidFill>
                <a:srgbClr val="333333"/>
              </a:solidFill>
              <a:highlight>
                <a:srgbClr val="FFFFFF"/>
              </a:highlight>
              <a:latin typeface="Montserrat"/>
              <a:ea typeface="Montserrat"/>
              <a:cs typeface="Montserrat"/>
              <a:sym typeface="Montserrat"/>
            </a:endParaRPr>
          </a:p>
          <a:p>
            <a:pPr indent="0" lvl="0" marL="0" rtl="0" algn="just">
              <a:spcBef>
                <a:spcPts val="0"/>
              </a:spcBef>
              <a:spcAft>
                <a:spcPts val="0"/>
              </a:spcAft>
              <a:buNone/>
            </a:pPr>
            <a:r>
              <a:rPr lang="es-ES">
                <a:solidFill>
                  <a:srgbClr val="333333"/>
                </a:solidFill>
                <a:highlight>
                  <a:srgbClr val="FFFFFF"/>
                </a:highlight>
                <a:latin typeface="Montserrat"/>
                <a:ea typeface="Montserrat"/>
                <a:cs typeface="Montserrat"/>
                <a:sym typeface="Montserrat"/>
              </a:rPr>
              <a:t>Una de las características más destacadas de Security Onion, es que cuenta con múltiples herramientas incluidas por defecto,Por ejemplo, puedes acceder a Elasticsearch, Snort, Zeek, Wazuh, Cyberchef y NetworkMiner entre otras herramientas</a:t>
            </a:r>
            <a:endParaRPr>
              <a:solidFill>
                <a:srgbClr val="333333"/>
              </a:solidFill>
              <a:highlight>
                <a:srgbClr val="FFFFFF"/>
              </a:highlight>
              <a:latin typeface="Montserrat"/>
              <a:ea typeface="Montserrat"/>
              <a:cs typeface="Montserrat"/>
              <a:sym typeface="Montserrat"/>
            </a:endParaRPr>
          </a:p>
          <a:p>
            <a:pPr indent="0" lvl="0" marL="0" rtl="0" algn="just">
              <a:spcBef>
                <a:spcPts val="0"/>
              </a:spcBef>
              <a:spcAft>
                <a:spcPts val="0"/>
              </a:spcAft>
              <a:buNone/>
            </a:pPr>
            <a:r>
              <a:t/>
            </a:r>
            <a:endParaRPr>
              <a:solidFill>
                <a:srgbClr val="333333"/>
              </a:solidFill>
              <a:highlight>
                <a:srgbClr val="FFFFFF"/>
              </a:highlight>
              <a:latin typeface="Montserrat"/>
              <a:ea typeface="Montserrat"/>
              <a:cs typeface="Montserrat"/>
              <a:sym typeface="Montserrat"/>
            </a:endParaRPr>
          </a:p>
          <a:p>
            <a:pPr indent="0" lvl="0" marL="0" rtl="0" algn="just">
              <a:spcBef>
                <a:spcPts val="0"/>
              </a:spcBef>
              <a:spcAft>
                <a:spcPts val="0"/>
              </a:spcAft>
              <a:buNone/>
            </a:pPr>
            <a:r>
              <a:t/>
            </a:r>
            <a:endParaRPr>
              <a:solidFill>
                <a:srgbClr val="333333"/>
              </a:solidFill>
              <a:highlight>
                <a:srgbClr val="FFFFFF"/>
              </a:highlight>
              <a:latin typeface="Montserrat"/>
              <a:ea typeface="Montserrat"/>
              <a:cs typeface="Montserrat"/>
              <a:sym typeface="Montserrat"/>
            </a:endParaRPr>
          </a:p>
          <a:p>
            <a:pPr indent="0" lvl="0" marL="0" rtl="0" algn="just">
              <a:spcBef>
                <a:spcPts val="0"/>
              </a:spcBef>
              <a:spcAft>
                <a:spcPts val="0"/>
              </a:spcAft>
              <a:buNone/>
            </a:pPr>
            <a:r>
              <a:rPr lang="es-ES">
                <a:solidFill>
                  <a:srgbClr val="333333"/>
                </a:solidFill>
                <a:highlight>
                  <a:srgbClr val="FFFFFF"/>
                </a:highlight>
                <a:latin typeface="Montserrat"/>
                <a:ea typeface="Montserrat"/>
                <a:cs typeface="Montserrat"/>
                <a:sym typeface="Montserrat"/>
              </a:rPr>
              <a:t>Esta suite no sólo contiene herramientas reactivas, como, por ejemplo, las de respuesta a incidentes o seguridad informática forense. También contiene herramientas proactivas que nos ayudan a saber qué pasa con nuestra red. Qué vulnerabilidades tiene con diferentes </a:t>
            </a:r>
            <a:r>
              <a:rPr b="1" lang="es-ES">
                <a:solidFill>
                  <a:srgbClr val="333333"/>
                </a:solidFill>
                <a:highlight>
                  <a:srgbClr val="FFFFFF"/>
                </a:highlight>
                <a:latin typeface="Montserrat"/>
                <a:ea typeface="Montserrat"/>
                <a:cs typeface="Montserrat"/>
                <a:sym typeface="Montserrat"/>
              </a:rPr>
              <a:t>escáneres de vulnerabilidades.</a:t>
            </a:r>
            <a:endParaRPr>
              <a:solidFill>
                <a:srgbClr val="333333"/>
              </a:solidFill>
              <a:highlight>
                <a:srgbClr val="FFFFFF"/>
              </a:highlight>
              <a:latin typeface="Montserrat"/>
              <a:ea typeface="Montserrat"/>
              <a:cs typeface="Montserrat"/>
              <a:sym typeface="Montserrat"/>
            </a:endParaRPr>
          </a:p>
        </p:txBody>
      </p:sp>
      <p:pic>
        <p:nvPicPr>
          <p:cNvPr id="219" name="Google Shape;219;p25"/>
          <p:cNvPicPr preferRelativeResize="0"/>
          <p:nvPr/>
        </p:nvPicPr>
        <p:blipFill>
          <a:blip r:embed="rId3">
            <a:alphaModFix/>
          </a:blip>
          <a:stretch>
            <a:fillRect/>
          </a:stretch>
        </p:blipFill>
        <p:spPr>
          <a:xfrm>
            <a:off x="152400" y="2270250"/>
            <a:ext cx="6961951" cy="36484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25" name="Google Shape;225;p26"/>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sp>
        <p:nvSpPr>
          <p:cNvPr id="226" name="Google Shape;226;p26"/>
          <p:cNvSpPr txBox="1"/>
          <p:nvPr/>
        </p:nvSpPr>
        <p:spPr>
          <a:xfrm>
            <a:off x="5827025" y="1476050"/>
            <a:ext cx="5597700" cy="585000"/>
          </a:xfrm>
          <a:prstGeom prst="rect">
            <a:avLst/>
          </a:prstGeom>
          <a:noFill/>
          <a:ln>
            <a:noFill/>
          </a:ln>
        </p:spPr>
        <p:txBody>
          <a:bodyPr anchorCtr="0" anchor="t" bIns="91425" lIns="91425" spcFirstLastPara="1" rIns="91425" wrap="square" tIns="91425">
            <a:spAutoFit/>
          </a:bodyPr>
          <a:lstStyle/>
          <a:p>
            <a:pPr indent="-393700" lvl="0" marL="1371600" rtl="0" algn="l">
              <a:spcBef>
                <a:spcPts val="0"/>
              </a:spcBef>
              <a:spcAft>
                <a:spcPts val="0"/>
              </a:spcAft>
              <a:buClr>
                <a:schemeClr val="dk1"/>
              </a:buClr>
              <a:buSzPts val="2600"/>
              <a:buChar char="●"/>
            </a:pPr>
            <a:r>
              <a:rPr b="1" lang="es-ES" sz="2600">
                <a:solidFill>
                  <a:schemeClr val="dk1"/>
                </a:solidFill>
              </a:rPr>
              <a:t>7.5 Nozomi Guardian</a:t>
            </a:r>
            <a:endParaRPr/>
          </a:p>
        </p:txBody>
      </p:sp>
      <p:pic>
        <p:nvPicPr>
          <p:cNvPr id="227" name="Google Shape;227;p26"/>
          <p:cNvPicPr preferRelativeResize="0"/>
          <p:nvPr/>
        </p:nvPicPr>
        <p:blipFill>
          <a:blip r:embed="rId3">
            <a:alphaModFix/>
          </a:blip>
          <a:stretch>
            <a:fillRect/>
          </a:stretch>
        </p:blipFill>
        <p:spPr>
          <a:xfrm>
            <a:off x="594825" y="2803375"/>
            <a:ext cx="3589639" cy="3222600"/>
          </a:xfrm>
          <a:prstGeom prst="rect">
            <a:avLst/>
          </a:prstGeom>
          <a:noFill/>
          <a:ln>
            <a:noFill/>
          </a:ln>
        </p:spPr>
      </p:pic>
      <p:pic>
        <p:nvPicPr>
          <p:cNvPr id="228" name="Google Shape;228;p26"/>
          <p:cNvPicPr preferRelativeResize="0"/>
          <p:nvPr/>
        </p:nvPicPr>
        <p:blipFill>
          <a:blip r:embed="rId4">
            <a:alphaModFix/>
          </a:blip>
          <a:stretch>
            <a:fillRect/>
          </a:stretch>
        </p:blipFill>
        <p:spPr>
          <a:xfrm>
            <a:off x="4184475" y="2403975"/>
            <a:ext cx="7551824" cy="3622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83" name="Google Shape;83;p9"/>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a:t>
            </a:r>
            <a:r>
              <a:rPr b="1" lang="es-ES" sz="3600">
                <a:solidFill>
                  <a:schemeClr val="dk1"/>
                </a:solidFill>
                <a:latin typeface="Source Sans Pro"/>
                <a:ea typeface="Source Sans Pro"/>
                <a:cs typeface="Source Sans Pro"/>
                <a:sym typeface="Source Sans Pro"/>
              </a:rPr>
              <a:t>.- Vulnerabilidades. Actualizaciones Firmware.</a:t>
            </a:r>
            <a:endParaRPr sz="3600">
              <a:latin typeface="Source Sans Pro"/>
              <a:ea typeface="Source Sans Pro"/>
              <a:cs typeface="Source Sans Pro"/>
              <a:sym typeface="Source Sans Pro"/>
            </a:endParaRPr>
          </a:p>
        </p:txBody>
      </p:sp>
      <p:sp>
        <p:nvSpPr>
          <p:cNvPr id="84" name="Google Shape;84;p9"/>
          <p:cNvSpPr txBox="1"/>
          <p:nvPr/>
        </p:nvSpPr>
        <p:spPr>
          <a:xfrm>
            <a:off x="944675" y="1834850"/>
            <a:ext cx="10116600" cy="877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ES" sz="1500">
                <a:solidFill>
                  <a:srgbClr val="687382"/>
                </a:solidFill>
                <a:highlight>
                  <a:srgbClr val="FFFFFF"/>
                </a:highlight>
              </a:rPr>
              <a:t>Una </a:t>
            </a:r>
            <a:r>
              <a:rPr b="1" lang="es-ES" sz="1500">
                <a:solidFill>
                  <a:srgbClr val="687382"/>
                </a:solidFill>
                <a:highlight>
                  <a:srgbClr val="FFFFFF"/>
                </a:highlight>
              </a:rPr>
              <a:t>vulnerabilidad </a:t>
            </a:r>
            <a:r>
              <a:rPr lang="es-ES" sz="1500">
                <a:solidFill>
                  <a:srgbClr val="687382"/>
                </a:solidFill>
                <a:highlight>
                  <a:srgbClr val="FFFFFF"/>
                </a:highlight>
              </a:rPr>
              <a:t>es una debilidad en un sistema que puede afectar la integridad, disponibilidad y confidencialidad de los datos. Un atacante puede aprovechar una vulnerabilidad para obtener un acceso no autorizado para desplegar programas malware y robar, dañar o destruir información y otros activos. </a:t>
            </a:r>
            <a:endParaRPr>
              <a:latin typeface="Calibri"/>
              <a:ea typeface="Calibri"/>
              <a:cs typeface="Calibri"/>
              <a:sym typeface="Calibri"/>
            </a:endParaRPr>
          </a:p>
        </p:txBody>
      </p:sp>
      <p:pic>
        <p:nvPicPr>
          <p:cNvPr id="85" name="Google Shape;85;p9"/>
          <p:cNvPicPr preferRelativeResize="0"/>
          <p:nvPr/>
        </p:nvPicPr>
        <p:blipFill>
          <a:blip r:embed="rId3">
            <a:alphaModFix/>
          </a:blip>
          <a:stretch>
            <a:fillRect/>
          </a:stretch>
        </p:blipFill>
        <p:spPr>
          <a:xfrm>
            <a:off x="997063" y="2621200"/>
            <a:ext cx="5765328" cy="3841150"/>
          </a:xfrm>
          <a:prstGeom prst="rect">
            <a:avLst/>
          </a:prstGeom>
          <a:noFill/>
          <a:ln>
            <a:noFill/>
          </a:ln>
        </p:spPr>
      </p:pic>
      <p:pic>
        <p:nvPicPr>
          <p:cNvPr id="86" name="Google Shape;86;p9"/>
          <p:cNvPicPr preferRelativeResize="0"/>
          <p:nvPr/>
        </p:nvPicPr>
        <p:blipFill>
          <a:blip r:embed="rId4">
            <a:alphaModFix/>
          </a:blip>
          <a:stretch>
            <a:fillRect/>
          </a:stretch>
        </p:blipFill>
        <p:spPr>
          <a:xfrm>
            <a:off x="6858026" y="2780086"/>
            <a:ext cx="4390001" cy="3523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34" name="Google Shape;234;p27"/>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sp>
        <p:nvSpPr>
          <p:cNvPr id="235" name="Google Shape;235;p27"/>
          <p:cNvSpPr txBox="1"/>
          <p:nvPr/>
        </p:nvSpPr>
        <p:spPr>
          <a:xfrm>
            <a:off x="5827025" y="1476050"/>
            <a:ext cx="5597700" cy="585000"/>
          </a:xfrm>
          <a:prstGeom prst="rect">
            <a:avLst/>
          </a:prstGeom>
          <a:noFill/>
          <a:ln>
            <a:noFill/>
          </a:ln>
        </p:spPr>
        <p:txBody>
          <a:bodyPr anchorCtr="0" anchor="t" bIns="91425" lIns="91425" spcFirstLastPara="1" rIns="91425" wrap="square" tIns="91425">
            <a:spAutoFit/>
          </a:bodyPr>
          <a:lstStyle/>
          <a:p>
            <a:pPr indent="-393700" lvl="0" marL="1371600" rtl="0" algn="l">
              <a:spcBef>
                <a:spcPts val="0"/>
              </a:spcBef>
              <a:spcAft>
                <a:spcPts val="0"/>
              </a:spcAft>
              <a:buClr>
                <a:schemeClr val="dk1"/>
              </a:buClr>
              <a:buSzPts val="2600"/>
              <a:buChar char="●"/>
            </a:pPr>
            <a:r>
              <a:rPr b="1" lang="es-ES" sz="2600">
                <a:solidFill>
                  <a:schemeClr val="dk1"/>
                </a:solidFill>
              </a:rPr>
              <a:t>7.5 Nozomi Guardian</a:t>
            </a:r>
            <a:endParaRPr/>
          </a:p>
        </p:txBody>
      </p:sp>
      <p:pic>
        <p:nvPicPr>
          <p:cNvPr id="236" name="Google Shape;236;p27"/>
          <p:cNvPicPr preferRelativeResize="0"/>
          <p:nvPr/>
        </p:nvPicPr>
        <p:blipFill>
          <a:blip r:embed="rId3">
            <a:alphaModFix/>
          </a:blip>
          <a:stretch>
            <a:fillRect/>
          </a:stretch>
        </p:blipFill>
        <p:spPr>
          <a:xfrm>
            <a:off x="2192600" y="2213438"/>
            <a:ext cx="8261425" cy="38714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42" name="Google Shape;242;p28"/>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sp>
        <p:nvSpPr>
          <p:cNvPr id="243" name="Google Shape;243;p28"/>
          <p:cNvSpPr txBox="1"/>
          <p:nvPr/>
        </p:nvSpPr>
        <p:spPr>
          <a:xfrm>
            <a:off x="5827025" y="1476050"/>
            <a:ext cx="5597700" cy="585000"/>
          </a:xfrm>
          <a:prstGeom prst="rect">
            <a:avLst/>
          </a:prstGeom>
          <a:noFill/>
          <a:ln>
            <a:noFill/>
          </a:ln>
        </p:spPr>
        <p:txBody>
          <a:bodyPr anchorCtr="0" anchor="t" bIns="91425" lIns="91425" spcFirstLastPara="1" rIns="91425" wrap="square" tIns="91425">
            <a:spAutoFit/>
          </a:bodyPr>
          <a:lstStyle/>
          <a:p>
            <a:pPr indent="-393700" lvl="0" marL="1371600" rtl="0" algn="l">
              <a:spcBef>
                <a:spcPts val="0"/>
              </a:spcBef>
              <a:spcAft>
                <a:spcPts val="0"/>
              </a:spcAft>
              <a:buClr>
                <a:schemeClr val="dk1"/>
              </a:buClr>
              <a:buSzPts val="2600"/>
              <a:buChar char="●"/>
            </a:pPr>
            <a:r>
              <a:rPr b="1" lang="es-ES" sz="2600">
                <a:solidFill>
                  <a:schemeClr val="dk1"/>
                </a:solidFill>
              </a:rPr>
              <a:t>7.5 Nozomi Guardian</a:t>
            </a:r>
            <a:endParaRPr/>
          </a:p>
        </p:txBody>
      </p:sp>
      <p:pic>
        <p:nvPicPr>
          <p:cNvPr id="244" name="Google Shape;244;p28"/>
          <p:cNvPicPr preferRelativeResize="0"/>
          <p:nvPr/>
        </p:nvPicPr>
        <p:blipFill>
          <a:blip r:embed="rId3">
            <a:alphaModFix/>
          </a:blip>
          <a:stretch>
            <a:fillRect/>
          </a:stretch>
        </p:blipFill>
        <p:spPr>
          <a:xfrm>
            <a:off x="1799325" y="2274900"/>
            <a:ext cx="8229426" cy="38714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r>
              <a:rPr lang="es-ES"/>
              <a:t>AR</a:t>
            </a:r>
            <a:endParaRPr/>
          </a:p>
        </p:txBody>
      </p:sp>
      <p:sp>
        <p:nvSpPr>
          <p:cNvPr id="250" name="Google Shape;250;p29"/>
          <p:cNvSpPr txBox="1"/>
          <p:nvPr/>
        </p:nvSpPr>
        <p:spPr>
          <a:xfrm>
            <a:off x="4067100" y="2141425"/>
            <a:ext cx="22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51" name="Google Shape;251;p29"/>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pic>
        <p:nvPicPr>
          <p:cNvPr id="252" name="Google Shape;252;p29"/>
          <p:cNvPicPr preferRelativeResize="0"/>
          <p:nvPr/>
        </p:nvPicPr>
        <p:blipFill>
          <a:blip r:embed="rId3">
            <a:alphaModFix/>
          </a:blip>
          <a:stretch>
            <a:fillRect/>
          </a:stretch>
        </p:blipFill>
        <p:spPr>
          <a:xfrm>
            <a:off x="234025" y="1821650"/>
            <a:ext cx="4358985" cy="4308689"/>
          </a:xfrm>
          <a:prstGeom prst="rect">
            <a:avLst/>
          </a:prstGeom>
          <a:noFill/>
          <a:ln>
            <a:noFill/>
          </a:ln>
        </p:spPr>
      </p:pic>
      <p:pic>
        <p:nvPicPr>
          <p:cNvPr id="253" name="Google Shape;253;p29"/>
          <p:cNvPicPr preferRelativeResize="0"/>
          <p:nvPr/>
        </p:nvPicPr>
        <p:blipFill>
          <a:blip r:embed="rId4">
            <a:alphaModFix/>
          </a:blip>
          <a:stretch>
            <a:fillRect/>
          </a:stretch>
        </p:blipFill>
        <p:spPr>
          <a:xfrm>
            <a:off x="4821125" y="2604875"/>
            <a:ext cx="3538826" cy="2654100"/>
          </a:xfrm>
          <a:prstGeom prst="rect">
            <a:avLst/>
          </a:prstGeom>
          <a:noFill/>
          <a:ln>
            <a:noFill/>
          </a:ln>
        </p:spPr>
      </p:pic>
      <p:pic>
        <p:nvPicPr>
          <p:cNvPr id="254" name="Google Shape;254;p29"/>
          <p:cNvPicPr preferRelativeResize="0"/>
          <p:nvPr/>
        </p:nvPicPr>
        <p:blipFill>
          <a:blip r:embed="rId5">
            <a:alphaModFix/>
          </a:blip>
          <a:stretch>
            <a:fillRect/>
          </a:stretch>
        </p:blipFill>
        <p:spPr>
          <a:xfrm>
            <a:off x="9693225" y="4512600"/>
            <a:ext cx="1320587" cy="738900"/>
          </a:xfrm>
          <a:prstGeom prst="rect">
            <a:avLst/>
          </a:prstGeom>
          <a:noFill/>
          <a:ln>
            <a:noFill/>
          </a:ln>
        </p:spPr>
      </p:pic>
      <p:pic>
        <p:nvPicPr>
          <p:cNvPr id="255" name="Google Shape;255;p29"/>
          <p:cNvPicPr preferRelativeResize="0"/>
          <p:nvPr/>
        </p:nvPicPr>
        <p:blipFill>
          <a:blip r:embed="rId6">
            <a:alphaModFix/>
          </a:blip>
          <a:stretch>
            <a:fillRect/>
          </a:stretch>
        </p:blipFill>
        <p:spPr>
          <a:xfrm>
            <a:off x="8826525" y="2604864"/>
            <a:ext cx="3147674" cy="1648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r>
              <a:rPr lang="es-ES"/>
              <a:t>AR</a:t>
            </a:r>
            <a:endParaRPr/>
          </a:p>
        </p:txBody>
      </p:sp>
      <p:sp>
        <p:nvSpPr>
          <p:cNvPr id="261" name="Google Shape;261;p30"/>
          <p:cNvSpPr txBox="1"/>
          <p:nvPr/>
        </p:nvSpPr>
        <p:spPr>
          <a:xfrm>
            <a:off x="4067100" y="2141425"/>
            <a:ext cx="22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62" name="Google Shape;262;p30"/>
          <p:cNvPicPr preferRelativeResize="0"/>
          <p:nvPr/>
        </p:nvPicPr>
        <p:blipFill>
          <a:blip r:embed="rId3">
            <a:alphaModFix/>
          </a:blip>
          <a:stretch>
            <a:fillRect/>
          </a:stretch>
        </p:blipFill>
        <p:spPr>
          <a:xfrm>
            <a:off x="1233200" y="2058175"/>
            <a:ext cx="3605801" cy="3474124"/>
          </a:xfrm>
          <a:prstGeom prst="rect">
            <a:avLst/>
          </a:prstGeom>
          <a:noFill/>
          <a:ln>
            <a:noFill/>
          </a:ln>
        </p:spPr>
      </p:pic>
      <p:pic>
        <p:nvPicPr>
          <p:cNvPr id="263" name="Google Shape;263;p30"/>
          <p:cNvPicPr preferRelativeResize="0"/>
          <p:nvPr/>
        </p:nvPicPr>
        <p:blipFill>
          <a:blip r:embed="rId4">
            <a:alphaModFix/>
          </a:blip>
          <a:stretch>
            <a:fillRect/>
          </a:stretch>
        </p:blipFill>
        <p:spPr>
          <a:xfrm>
            <a:off x="5552522" y="2058175"/>
            <a:ext cx="6028243" cy="3390887"/>
          </a:xfrm>
          <a:prstGeom prst="rect">
            <a:avLst/>
          </a:prstGeom>
          <a:noFill/>
          <a:ln>
            <a:noFill/>
          </a:ln>
        </p:spPr>
      </p:pic>
      <p:sp>
        <p:nvSpPr>
          <p:cNvPr id="264" name="Google Shape;264;p30"/>
          <p:cNvSpPr txBox="1"/>
          <p:nvPr/>
        </p:nvSpPr>
        <p:spPr>
          <a:xfrm>
            <a:off x="2170950" y="5643075"/>
            <a:ext cx="185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u="sng">
                <a:solidFill>
                  <a:schemeClr val="hlink"/>
                </a:solidFill>
                <a:latin typeface="Calibri"/>
                <a:ea typeface="Calibri"/>
                <a:cs typeface="Calibri"/>
                <a:sym typeface="Calibri"/>
                <a:hlinkClick r:id="rId5"/>
              </a:rPr>
              <a:t>METAEXPLOIT</a:t>
            </a:r>
            <a:endParaRPr b="1">
              <a:latin typeface="Calibri"/>
              <a:ea typeface="Calibri"/>
              <a:cs typeface="Calibri"/>
              <a:sym typeface="Calibri"/>
            </a:endParaRPr>
          </a:p>
        </p:txBody>
      </p:sp>
      <p:sp>
        <p:nvSpPr>
          <p:cNvPr id="265" name="Google Shape;265;p30"/>
          <p:cNvSpPr txBox="1"/>
          <p:nvPr/>
        </p:nvSpPr>
        <p:spPr>
          <a:xfrm>
            <a:off x="8200075" y="5643075"/>
            <a:ext cx="110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a:latin typeface="Calibri"/>
                <a:ea typeface="Calibri"/>
                <a:cs typeface="Calibri"/>
                <a:sym typeface="Calibri"/>
              </a:rPr>
              <a:t>ARMITAGE</a:t>
            </a:r>
            <a:endParaRPr b="1">
              <a:latin typeface="Calibri"/>
              <a:ea typeface="Calibri"/>
              <a:cs typeface="Calibri"/>
              <a:sym typeface="Calibri"/>
            </a:endParaRPr>
          </a:p>
        </p:txBody>
      </p:sp>
      <p:sp>
        <p:nvSpPr>
          <p:cNvPr id="266" name="Google Shape;266;p30"/>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pic>
        <p:nvPicPr>
          <p:cNvPr id="267" name="Google Shape;267;p30"/>
          <p:cNvPicPr preferRelativeResize="0"/>
          <p:nvPr/>
        </p:nvPicPr>
        <p:blipFill>
          <a:blip r:embed="rId6">
            <a:alphaModFix/>
          </a:blip>
          <a:stretch>
            <a:fillRect/>
          </a:stretch>
        </p:blipFill>
        <p:spPr>
          <a:xfrm>
            <a:off x="4470250" y="1503725"/>
            <a:ext cx="1320587" cy="738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r>
              <a:rPr lang="es-ES"/>
              <a:t>AR</a:t>
            </a:r>
            <a:endParaRPr/>
          </a:p>
        </p:txBody>
      </p:sp>
      <p:sp>
        <p:nvSpPr>
          <p:cNvPr id="273" name="Google Shape;273;p31"/>
          <p:cNvSpPr txBox="1"/>
          <p:nvPr/>
        </p:nvSpPr>
        <p:spPr>
          <a:xfrm>
            <a:off x="4067100" y="2141425"/>
            <a:ext cx="22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74" name="Google Shape;274;p31"/>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pic>
        <p:nvPicPr>
          <p:cNvPr id="275" name="Google Shape;275;p31"/>
          <p:cNvPicPr preferRelativeResize="0"/>
          <p:nvPr/>
        </p:nvPicPr>
        <p:blipFill>
          <a:blip r:embed="rId3">
            <a:alphaModFix/>
          </a:blip>
          <a:stretch>
            <a:fillRect/>
          </a:stretch>
        </p:blipFill>
        <p:spPr>
          <a:xfrm>
            <a:off x="1821450" y="1456425"/>
            <a:ext cx="8797075" cy="4972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r>
              <a:rPr lang="es-ES"/>
              <a:t>AR</a:t>
            </a:r>
            <a:endParaRPr/>
          </a:p>
        </p:txBody>
      </p:sp>
      <p:sp>
        <p:nvSpPr>
          <p:cNvPr id="281" name="Google Shape;281;p32"/>
          <p:cNvSpPr txBox="1"/>
          <p:nvPr/>
        </p:nvSpPr>
        <p:spPr>
          <a:xfrm>
            <a:off x="4067100" y="2141425"/>
            <a:ext cx="22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82" name="Google Shape;282;p32"/>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sp>
        <p:nvSpPr>
          <p:cNvPr id="283" name="Google Shape;283;p32"/>
          <p:cNvSpPr txBox="1"/>
          <p:nvPr/>
        </p:nvSpPr>
        <p:spPr>
          <a:xfrm>
            <a:off x="8813200" y="1914325"/>
            <a:ext cx="26910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s-ES" u="sng">
                <a:solidFill>
                  <a:schemeClr val="hlink"/>
                </a:solidFill>
                <a:latin typeface="Calibri"/>
                <a:ea typeface="Calibri"/>
                <a:cs typeface="Calibri"/>
                <a:sym typeface="Calibri"/>
                <a:hlinkClick r:id="rId3"/>
              </a:rPr>
              <a:t>Actualizar Firmware 1</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s-ES" u="sng">
                <a:solidFill>
                  <a:schemeClr val="hlink"/>
                </a:solidFill>
                <a:latin typeface="Calibri"/>
                <a:ea typeface="Calibri"/>
                <a:cs typeface="Calibri"/>
                <a:sym typeface="Calibri"/>
                <a:hlinkClick r:id="rId4"/>
              </a:rPr>
              <a:t>Actualizar Firmware 2</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s-ES" u="sng">
                <a:solidFill>
                  <a:schemeClr val="hlink"/>
                </a:solidFill>
                <a:latin typeface="Calibri"/>
                <a:ea typeface="Calibri"/>
                <a:cs typeface="Calibri"/>
                <a:sym typeface="Calibri"/>
                <a:hlinkClick r:id="rId5"/>
              </a:rPr>
              <a:t>Paso a paso</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84" name="Google Shape;284;p32"/>
          <p:cNvPicPr preferRelativeResize="0"/>
          <p:nvPr/>
        </p:nvPicPr>
        <p:blipFill>
          <a:blip r:embed="rId6">
            <a:alphaModFix/>
          </a:blip>
          <a:stretch>
            <a:fillRect/>
          </a:stretch>
        </p:blipFill>
        <p:spPr>
          <a:xfrm>
            <a:off x="1583050" y="1623825"/>
            <a:ext cx="6252081" cy="4011574"/>
          </a:xfrm>
          <a:prstGeom prst="rect">
            <a:avLst/>
          </a:prstGeom>
          <a:noFill/>
          <a:ln>
            <a:noFill/>
          </a:ln>
        </p:spPr>
      </p:pic>
      <p:pic>
        <p:nvPicPr>
          <p:cNvPr id="285" name="Google Shape;285;p32"/>
          <p:cNvPicPr preferRelativeResize="0"/>
          <p:nvPr/>
        </p:nvPicPr>
        <p:blipFill>
          <a:blip r:embed="rId7">
            <a:alphaModFix/>
          </a:blip>
          <a:stretch>
            <a:fillRect/>
          </a:stretch>
        </p:blipFill>
        <p:spPr>
          <a:xfrm>
            <a:off x="6349200" y="3243300"/>
            <a:ext cx="5791200" cy="990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r>
              <a:rPr lang="es-ES"/>
              <a:t>AR</a:t>
            </a:r>
            <a:endParaRPr/>
          </a:p>
        </p:txBody>
      </p:sp>
      <p:sp>
        <p:nvSpPr>
          <p:cNvPr id="291" name="Google Shape;291;p33"/>
          <p:cNvSpPr txBox="1"/>
          <p:nvPr/>
        </p:nvSpPr>
        <p:spPr>
          <a:xfrm>
            <a:off x="4067100" y="2141425"/>
            <a:ext cx="22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92" name="Google Shape;292;p33"/>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pic>
        <p:nvPicPr>
          <p:cNvPr id="293" name="Google Shape;293;p33"/>
          <p:cNvPicPr preferRelativeResize="0"/>
          <p:nvPr/>
        </p:nvPicPr>
        <p:blipFill rotWithShape="1">
          <a:blip r:embed="rId3">
            <a:alphaModFix/>
          </a:blip>
          <a:srcRect b="0" l="0" r="0" t="0"/>
          <a:stretch/>
        </p:blipFill>
        <p:spPr>
          <a:xfrm>
            <a:off x="708924" y="1732550"/>
            <a:ext cx="817725" cy="817750"/>
          </a:xfrm>
          <a:prstGeom prst="rect">
            <a:avLst/>
          </a:prstGeom>
          <a:noFill/>
          <a:ln>
            <a:noFill/>
          </a:ln>
        </p:spPr>
      </p:pic>
      <p:sp>
        <p:nvSpPr>
          <p:cNvPr id="294" name="Google Shape;294;p33"/>
          <p:cNvSpPr txBox="1"/>
          <p:nvPr/>
        </p:nvSpPr>
        <p:spPr>
          <a:xfrm>
            <a:off x="161050" y="2550300"/>
            <a:ext cx="213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a:latin typeface="Calibri"/>
                <a:ea typeface="Calibri"/>
                <a:cs typeface="Calibri"/>
                <a:sym typeface="Calibri"/>
              </a:rPr>
              <a:t>Demo 14-   Ataques a SCI. </a:t>
            </a:r>
            <a:endParaRPr b="1">
              <a:latin typeface="Calibri"/>
              <a:ea typeface="Calibri"/>
              <a:cs typeface="Calibri"/>
              <a:sym typeface="Calibri"/>
            </a:endParaRPr>
          </a:p>
        </p:txBody>
      </p:sp>
      <p:pic>
        <p:nvPicPr>
          <p:cNvPr id="295" name="Google Shape;295;p33"/>
          <p:cNvPicPr preferRelativeResize="0"/>
          <p:nvPr/>
        </p:nvPicPr>
        <p:blipFill>
          <a:blip r:embed="rId4">
            <a:alphaModFix/>
          </a:blip>
          <a:stretch>
            <a:fillRect/>
          </a:stretch>
        </p:blipFill>
        <p:spPr>
          <a:xfrm>
            <a:off x="2649256" y="1623825"/>
            <a:ext cx="7849901" cy="4415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r>
              <a:rPr lang="es-ES"/>
              <a:t>AR</a:t>
            </a:r>
            <a:endParaRPr/>
          </a:p>
        </p:txBody>
      </p:sp>
      <p:sp>
        <p:nvSpPr>
          <p:cNvPr id="301" name="Google Shape;301;p34"/>
          <p:cNvSpPr txBox="1"/>
          <p:nvPr/>
        </p:nvSpPr>
        <p:spPr>
          <a:xfrm>
            <a:off x="4067100" y="2141425"/>
            <a:ext cx="22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02" name="Google Shape;302;p34"/>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pic>
        <p:nvPicPr>
          <p:cNvPr id="303" name="Google Shape;303;p34"/>
          <p:cNvPicPr preferRelativeResize="0"/>
          <p:nvPr/>
        </p:nvPicPr>
        <p:blipFill>
          <a:blip r:embed="rId3">
            <a:alphaModFix/>
          </a:blip>
          <a:stretch>
            <a:fillRect/>
          </a:stretch>
        </p:blipFill>
        <p:spPr>
          <a:xfrm>
            <a:off x="398200" y="1822413"/>
            <a:ext cx="8401050" cy="1038225"/>
          </a:xfrm>
          <a:prstGeom prst="rect">
            <a:avLst/>
          </a:prstGeom>
          <a:noFill/>
          <a:ln>
            <a:noFill/>
          </a:ln>
        </p:spPr>
      </p:pic>
      <p:pic>
        <p:nvPicPr>
          <p:cNvPr id="304" name="Google Shape;304;p34"/>
          <p:cNvPicPr preferRelativeResize="0"/>
          <p:nvPr/>
        </p:nvPicPr>
        <p:blipFill>
          <a:blip r:embed="rId4">
            <a:alphaModFix/>
          </a:blip>
          <a:stretch>
            <a:fillRect/>
          </a:stretch>
        </p:blipFill>
        <p:spPr>
          <a:xfrm>
            <a:off x="975850" y="2860638"/>
            <a:ext cx="5197890" cy="3071875"/>
          </a:xfrm>
          <a:prstGeom prst="rect">
            <a:avLst/>
          </a:prstGeom>
          <a:noFill/>
          <a:ln>
            <a:noFill/>
          </a:ln>
        </p:spPr>
      </p:pic>
      <p:sp>
        <p:nvSpPr>
          <p:cNvPr id="305" name="Google Shape;305;p34"/>
          <p:cNvSpPr txBox="1"/>
          <p:nvPr/>
        </p:nvSpPr>
        <p:spPr>
          <a:xfrm>
            <a:off x="6921925" y="3195975"/>
            <a:ext cx="4412100" cy="2678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ES" sz="1800">
                <a:solidFill>
                  <a:schemeClr val="dk1"/>
                </a:solidFill>
                <a:highlight>
                  <a:schemeClr val="lt1"/>
                </a:highlight>
              </a:rPr>
              <a:t>Siemens ProductCERT investiga todos los informes de problemas de seguridad y publica Avisos de seguridad para vulnerabilidades de seguridad validadas que involucran directamente a los productos de Siemens y requieren aplicar una actualización, realizar una actualización u otra acción del cliente. </a:t>
            </a:r>
            <a:endParaRPr sz="1800">
              <a:solidFill>
                <a:schemeClr val="dk1"/>
              </a:solidFill>
              <a:highlight>
                <a:schemeClr val="lt1"/>
              </a:highlight>
            </a:endParaRPr>
          </a:p>
          <a:p>
            <a:pPr indent="0" lvl="0" marL="0" rtl="0" algn="just">
              <a:spcBef>
                <a:spcPts val="0"/>
              </a:spcBef>
              <a:spcAft>
                <a:spcPts val="0"/>
              </a:spcAft>
              <a:buNone/>
            </a:pPr>
            <a:r>
              <a:rPr lang="es-ES" sz="1800" u="sng">
                <a:solidFill>
                  <a:schemeClr val="hlink"/>
                </a:solidFill>
                <a:highlight>
                  <a:srgbClr val="F3F3F0"/>
                </a:highlight>
                <a:hlinkClick r:id="rId5"/>
              </a:rPr>
              <a:t>+Info</a:t>
            </a:r>
            <a:endParaRPr sz="1800">
              <a:solidFill>
                <a:schemeClr val="dk1"/>
              </a:solidFill>
              <a:highlight>
                <a:srgbClr val="F3F3F0"/>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r>
              <a:rPr lang="es-ES"/>
              <a:t>AR</a:t>
            </a:r>
            <a:endParaRPr/>
          </a:p>
        </p:txBody>
      </p:sp>
      <p:sp>
        <p:nvSpPr>
          <p:cNvPr id="311" name="Google Shape;311;p35"/>
          <p:cNvSpPr txBox="1"/>
          <p:nvPr/>
        </p:nvSpPr>
        <p:spPr>
          <a:xfrm>
            <a:off x="4067100" y="2141425"/>
            <a:ext cx="22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12" name="Google Shape;312;p35"/>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pic>
        <p:nvPicPr>
          <p:cNvPr id="313" name="Google Shape;313;p35"/>
          <p:cNvPicPr preferRelativeResize="0"/>
          <p:nvPr/>
        </p:nvPicPr>
        <p:blipFill>
          <a:blip r:embed="rId3">
            <a:alphaModFix/>
          </a:blip>
          <a:stretch>
            <a:fillRect/>
          </a:stretch>
        </p:blipFill>
        <p:spPr>
          <a:xfrm>
            <a:off x="1696575" y="1766725"/>
            <a:ext cx="9462725" cy="4541475"/>
          </a:xfrm>
          <a:prstGeom prst="rect">
            <a:avLst/>
          </a:prstGeom>
          <a:noFill/>
          <a:ln>
            <a:noFill/>
          </a:ln>
        </p:spPr>
      </p:pic>
      <p:sp>
        <p:nvSpPr>
          <p:cNvPr id="314" name="Google Shape;314;p35"/>
          <p:cNvSpPr txBox="1"/>
          <p:nvPr/>
        </p:nvSpPr>
        <p:spPr>
          <a:xfrm>
            <a:off x="8041125" y="5865625"/>
            <a:ext cx="124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u="sng">
                <a:solidFill>
                  <a:schemeClr val="hlink"/>
                </a:solidFill>
                <a:latin typeface="Calibri"/>
                <a:ea typeface="Calibri"/>
                <a:cs typeface="Calibri"/>
                <a:sym typeface="Calibri"/>
                <a:hlinkClick r:id="rId4"/>
              </a:rPr>
              <a:t>Documento</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6"/>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r>
              <a:rPr lang="es-ES"/>
              <a:t>AR</a:t>
            </a:r>
            <a:endParaRPr/>
          </a:p>
        </p:txBody>
      </p:sp>
      <p:sp>
        <p:nvSpPr>
          <p:cNvPr id="320" name="Google Shape;320;p36"/>
          <p:cNvSpPr txBox="1"/>
          <p:nvPr/>
        </p:nvSpPr>
        <p:spPr>
          <a:xfrm>
            <a:off x="4067100" y="2141425"/>
            <a:ext cx="22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21" name="Google Shape;321;p36"/>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pic>
        <p:nvPicPr>
          <p:cNvPr id="322" name="Google Shape;322;p36"/>
          <p:cNvPicPr preferRelativeResize="0"/>
          <p:nvPr/>
        </p:nvPicPr>
        <p:blipFill>
          <a:blip r:embed="rId3">
            <a:alphaModFix/>
          </a:blip>
          <a:stretch>
            <a:fillRect/>
          </a:stretch>
        </p:blipFill>
        <p:spPr>
          <a:xfrm>
            <a:off x="277300" y="1622388"/>
            <a:ext cx="3667125" cy="1438275"/>
          </a:xfrm>
          <a:prstGeom prst="rect">
            <a:avLst/>
          </a:prstGeom>
          <a:noFill/>
          <a:ln>
            <a:noFill/>
          </a:ln>
        </p:spPr>
      </p:pic>
      <p:sp>
        <p:nvSpPr>
          <p:cNvPr id="323" name="Google Shape;323;p36"/>
          <p:cNvSpPr txBox="1"/>
          <p:nvPr/>
        </p:nvSpPr>
        <p:spPr>
          <a:xfrm>
            <a:off x="333963" y="3344975"/>
            <a:ext cx="3553800" cy="226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ES" sz="1500">
                <a:solidFill>
                  <a:schemeClr val="dk1"/>
                </a:solidFill>
                <a:highlight>
                  <a:schemeClr val="lt1"/>
                </a:highlight>
              </a:rPr>
              <a:t>SiESTA (Siemens Extensible Security Testing Appliance) es la solución de pruebas de seguridad más completa para entornos OT/IT.</a:t>
            </a:r>
            <a:endParaRPr sz="1500">
              <a:solidFill>
                <a:schemeClr val="dk1"/>
              </a:solidFill>
              <a:highlight>
                <a:schemeClr val="lt1"/>
              </a:highlight>
            </a:endParaRPr>
          </a:p>
          <a:p>
            <a:pPr indent="0" lvl="0" marL="0" rtl="0" algn="just">
              <a:spcBef>
                <a:spcPts val="0"/>
              </a:spcBef>
              <a:spcAft>
                <a:spcPts val="0"/>
              </a:spcAft>
              <a:buNone/>
            </a:pPr>
            <a:r>
              <a:t/>
            </a:r>
            <a:endParaRPr sz="1500">
              <a:solidFill>
                <a:schemeClr val="dk1"/>
              </a:solidFill>
              <a:highlight>
                <a:schemeClr val="lt1"/>
              </a:highlight>
            </a:endParaRPr>
          </a:p>
          <a:p>
            <a:pPr indent="0" lvl="0" marL="0" rtl="0" algn="just">
              <a:spcBef>
                <a:spcPts val="0"/>
              </a:spcBef>
              <a:spcAft>
                <a:spcPts val="0"/>
              </a:spcAft>
              <a:buNone/>
            </a:pPr>
            <a:r>
              <a:rPr lang="es-ES" sz="1500">
                <a:solidFill>
                  <a:schemeClr val="dk1"/>
                </a:solidFill>
                <a:highlight>
                  <a:srgbClr val="FFFFFF"/>
                </a:highlight>
              </a:rPr>
              <a:t>SiESTA no es sólo una herramienta de seguridad, sino también un marco completo para las pruebas de seguridad. </a:t>
            </a:r>
            <a:endParaRPr sz="1500">
              <a:solidFill>
                <a:schemeClr val="dk1"/>
              </a:solidFill>
              <a:highlight>
                <a:srgbClr val="F3F3F0"/>
              </a:highlight>
            </a:endParaRPr>
          </a:p>
        </p:txBody>
      </p:sp>
      <p:sp>
        <p:nvSpPr>
          <p:cNvPr id="324" name="Google Shape;324;p36"/>
          <p:cNvSpPr txBox="1"/>
          <p:nvPr/>
        </p:nvSpPr>
        <p:spPr>
          <a:xfrm>
            <a:off x="4691700" y="1839000"/>
            <a:ext cx="6085800" cy="4398300"/>
          </a:xfrm>
          <a:prstGeom prst="rect">
            <a:avLst/>
          </a:prstGeom>
          <a:noFill/>
          <a:ln>
            <a:noFill/>
          </a:ln>
        </p:spPr>
        <p:txBody>
          <a:bodyPr anchorCtr="0" anchor="t" bIns="91425" lIns="91425" spcFirstLastPara="1" rIns="91425" wrap="square" tIns="91425">
            <a:spAutoFit/>
          </a:bodyPr>
          <a:lstStyle/>
          <a:p>
            <a:pPr indent="-323850" lvl="0" marL="622300" rtl="0" algn="l">
              <a:lnSpc>
                <a:spcPct val="115000"/>
              </a:lnSpc>
              <a:spcBef>
                <a:spcPts val="0"/>
              </a:spcBef>
              <a:spcAft>
                <a:spcPts val="0"/>
              </a:spcAft>
              <a:buClr>
                <a:srgbClr val="000028"/>
              </a:buClr>
              <a:buSzPts val="1500"/>
              <a:buChar char="●"/>
            </a:pPr>
            <a:r>
              <a:rPr lang="es-ES" sz="1500">
                <a:solidFill>
                  <a:srgbClr val="000028"/>
                </a:solidFill>
                <a:highlight>
                  <a:schemeClr val="lt1"/>
                </a:highlight>
              </a:rPr>
              <a:t>SiESTA permite la gestión de inventarios de sistemas de producción completos, así como la visualización de la información del ciclo de vida.</a:t>
            </a:r>
            <a:endParaRPr sz="1500">
              <a:solidFill>
                <a:srgbClr val="000028"/>
              </a:solidFill>
              <a:highlight>
                <a:schemeClr val="lt1"/>
              </a:highlight>
            </a:endParaRPr>
          </a:p>
          <a:p>
            <a:pPr indent="-323850" lvl="0" marL="622300" rtl="0" algn="l">
              <a:lnSpc>
                <a:spcPct val="115000"/>
              </a:lnSpc>
              <a:spcBef>
                <a:spcPts val="0"/>
              </a:spcBef>
              <a:spcAft>
                <a:spcPts val="0"/>
              </a:spcAft>
              <a:buClr>
                <a:srgbClr val="000028"/>
              </a:buClr>
              <a:buSzPts val="1500"/>
              <a:buChar char="●"/>
            </a:pPr>
            <a:r>
              <a:rPr lang="es-ES" sz="1500">
                <a:solidFill>
                  <a:srgbClr val="000028"/>
                </a:solidFill>
                <a:highlight>
                  <a:schemeClr val="lt1"/>
                </a:highlight>
              </a:rPr>
              <a:t>SiESTA utiliza una variedad de tecnologías y métodos para proporcionar un gran número de pruebas de seguridad diferentes con amplias capacidades para detectar vulnerabilidades.</a:t>
            </a:r>
            <a:endParaRPr sz="1500">
              <a:solidFill>
                <a:srgbClr val="000028"/>
              </a:solidFill>
              <a:highlight>
                <a:schemeClr val="lt1"/>
              </a:highlight>
            </a:endParaRPr>
          </a:p>
          <a:p>
            <a:pPr indent="-323850" lvl="0" marL="622300" rtl="0" algn="l">
              <a:lnSpc>
                <a:spcPct val="115000"/>
              </a:lnSpc>
              <a:spcBef>
                <a:spcPts val="0"/>
              </a:spcBef>
              <a:spcAft>
                <a:spcPts val="0"/>
              </a:spcAft>
              <a:buClr>
                <a:srgbClr val="000028"/>
              </a:buClr>
              <a:buSzPts val="1500"/>
              <a:buChar char="●"/>
            </a:pPr>
            <a:r>
              <a:rPr lang="es-ES" sz="1500">
                <a:solidFill>
                  <a:srgbClr val="000028"/>
                </a:solidFill>
                <a:highlight>
                  <a:schemeClr val="lt1"/>
                </a:highlight>
              </a:rPr>
              <a:t>La interfaz de usuario de SiESTA, de fácil manejo, garantiza una administración sencilla y permite la compilación personalizada y la automatización de los procedimientos de prueba.</a:t>
            </a:r>
            <a:endParaRPr sz="1500">
              <a:solidFill>
                <a:srgbClr val="000028"/>
              </a:solidFill>
              <a:highlight>
                <a:schemeClr val="lt1"/>
              </a:highlight>
            </a:endParaRPr>
          </a:p>
          <a:p>
            <a:pPr indent="-323850" lvl="0" marL="622300" rtl="0" algn="l">
              <a:lnSpc>
                <a:spcPct val="115000"/>
              </a:lnSpc>
              <a:spcBef>
                <a:spcPts val="0"/>
              </a:spcBef>
              <a:spcAft>
                <a:spcPts val="0"/>
              </a:spcAft>
              <a:buClr>
                <a:srgbClr val="000028"/>
              </a:buClr>
              <a:buSzPts val="1500"/>
              <a:buChar char="●"/>
            </a:pPr>
            <a:r>
              <a:rPr lang="es-ES" sz="1500">
                <a:solidFill>
                  <a:srgbClr val="000028"/>
                </a:solidFill>
                <a:highlight>
                  <a:schemeClr val="lt1"/>
                </a:highlight>
              </a:rPr>
              <a:t>SiESTA proporciona informes claramente estructurados que resumen los resultados de todas las pruebas y ofrecen una visualización clara del estado de seguridad de todos los dispositivos. El resultado es una visualización fiable de las vulnerabilidades y posibles amenazas.</a:t>
            </a:r>
            <a:endParaRPr sz="1500">
              <a:solidFill>
                <a:srgbClr val="000028"/>
              </a:solidFill>
              <a:highlight>
                <a:schemeClr val="lt1"/>
              </a:highlight>
            </a:endParaRPr>
          </a:p>
        </p:txBody>
      </p:sp>
      <p:sp>
        <p:nvSpPr>
          <p:cNvPr id="325" name="Google Shape;325;p36"/>
          <p:cNvSpPr txBox="1"/>
          <p:nvPr/>
        </p:nvSpPr>
        <p:spPr>
          <a:xfrm>
            <a:off x="831125" y="5831575"/>
            <a:ext cx="1816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s-ES" u="sng">
                <a:solidFill>
                  <a:schemeClr val="hlink"/>
                </a:solidFill>
                <a:latin typeface="Calibri"/>
                <a:ea typeface="Calibri"/>
                <a:cs typeface="Calibri"/>
                <a:sym typeface="Calibri"/>
                <a:hlinkClick r:id="rId4"/>
              </a:rPr>
              <a:t>Info (Web)</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92" name="Google Shape;92;p10"/>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sp>
        <p:nvSpPr>
          <p:cNvPr id="93" name="Google Shape;93;p10"/>
          <p:cNvSpPr txBox="1"/>
          <p:nvPr/>
        </p:nvSpPr>
        <p:spPr>
          <a:xfrm>
            <a:off x="308850" y="1744025"/>
            <a:ext cx="4723500" cy="4594500"/>
          </a:xfrm>
          <a:prstGeom prst="rect">
            <a:avLst/>
          </a:prstGeom>
          <a:noFill/>
          <a:ln>
            <a:noFill/>
          </a:ln>
        </p:spPr>
        <p:txBody>
          <a:bodyPr anchorCtr="0" anchor="t" bIns="91425" lIns="91425" spcFirstLastPara="1" rIns="91425" wrap="square" tIns="91425">
            <a:spAutoFit/>
          </a:bodyPr>
          <a:lstStyle/>
          <a:p>
            <a:pPr indent="-314325" lvl="0" marL="457200" rtl="0" algn="l">
              <a:lnSpc>
                <a:spcPct val="155555"/>
              </a:lnSpc>
              <a:spcBef>
                <a:spcPts val="1400"/>
              </a:spcBef>
              <a:spcAft>
                <a:spcPts val="0"/>
              </a:spcAft>
              <a:buClr>
                <a:srgbClr val="687382"/>
              </a:buClr>
              <a:buSzPts val="1350"/>
              <a:buChar char="●"/>
            </a:pPr>
            <a:r>
              <a:rPr lang="es-ES" sz="1350">
                <a:solidFill>
                  <a:srgbClr val="687382"/>
                </a:solidFill>
                <a:highlight>
                  <a:srgbClr val="FFFFFF"/>
                </a:highlight>
              </a:rPr>
              <a:t>El sistema Vulnerabilidades y Exposiciones Comunes o </a:t>
            </a:r>
            <a:r>
              <a:rPr b="1" lang="es-ES" sz="1350">
                <a:solidFill>
                  <a:srgbClr val="687382"/>
                </a:solidFill>
                <a:highlight>
                  <a:srgbClr val="FFFFFF"/>
                </a:highlight>
              </a:rPr>
              <a:t>Common Vulnerabilities and Exposures </a:t>
            </a:r>
            <a:r>
              <a:rPr lang="es-ES" sz="1350">
                <a:solidFill>
                  <a:srgbClr val="687382"/>
                </a:solidFill>
                <a:highlight>
                  <a:srgbClr val="FFFFFF"/>
                </a:highlight>
              </a:rPr>
              <a:t>(</a:t>
            </a:r>
            <a:r>
              <a:rPr b="1" lang="es-ES" sz="1350">
                <a:solidFill>
                  <a:srgbClr val="687382"/>
                </a:solidFill>
                <a:highlight>
                  <a:srgbClr val="FFFFFF"/>
                </a:highlight>
              </a:rPr>
              <a:t>CVE</a:t>
            </a:r>
            <a:r>
              <a:rPr lang="es-ES" sz="1350">
                <a:solidFill>
                  <a:srgbClr val="687382"/>
                </a:solidFill>
                <a:highlight>
                  <a:srgbClr val="FFFFFF"/>
                </a:highlight>
              </a:rPr>
              <a:t>) enumera las vulnerabilidades y exposiciones conocidas públicamente. El Federally Funded Research and Development Centers de Ciberseguridad Nacional de Estados Unidos, operado por la organización The Mitre, mantiene este sistema.</a:t>
            </a:r>
            <a:br>
              <a:rPr lang="es-ES" sz="1350">
                <a:solidFill>
                  <a:srgbClr val="687382"/>
                </a:solidFill>
                <a:highlight>
                  <a:srgbClr val="FFFFFF"/>
                </a:highlight>
              </a:rPr>
            </a:br>
            <a:endParaRPr sz="1350">
              <a:solidFill>
                <a:srgbClr val="687382"/>
              </a:solidFill>
              <a:highlight>
                <a:srgbClr val="FFFFFF"/>
              </a:highlight>
            </a:endParaRPr>
          </a:p>
          <a:p>
            <a:pPr indent="-314325" lvl="0" marL="457200" rtl="0" algn="l">
              <a:lnSpc>
                <a:spcPct val="155555"/>
              </a:lnSpc>
              <a:spcBef>
                <a:spcPts val="0"/>
              </a:spcBef>
              <a:spcAft>
                <a:spcPts val="0"/>
              </a:spcAft>
              <a:buClr>
                <a:srgbClr val="687382"/>
              </a:buClr>
              <a:buSzPts val="1350"/>
              <a:buChar char="●"/>
            </a:pPr>
            <a:r>
              <a:rPr lang="es-ES" sz="1350">
                <a:solidFill>
                  <a:srgbClr val="687382"/>
                </a:solidFill>
                <a:highlight>
                  <a:srgbClr val="FFFFFF"/>
                </a:highlight>
              </a:rPr>
              <a:t>El Sistema de Puntuación de Vulnerabilidades Comunes o Common Vulnerabilities Scoring System (</a:t>
            </a:r>
            <a:r>
              <a:rPr b="1" lang="es-ES" sz="1350">
                <a:solidFill>
                  <a:srgbClr val="687382"/>
                </a:solidFill>
                <a:highlight>
                  <a:srgbClr val="FFFFFF"/>
                </a:highlight>
              </a:rPr>
              <a:t>CVSS</a:t>
            </a:r>
            <a:r>
              <a:rPr lang="es-ES" sz="1350">
                <a:solidFill>
                  <a:srgbClr val="687382"/>
                </a:solidFill>
                <a:highlight>
                  <a:srgbClr val="FFFFFF"/>
                </a:highlight>
              </a:rPr>
              <a:t>) es un estándar industrial libre y abierto para evaluar la gravedad de las vulnerabilidades. Las puntuaciones van de 0 a 10, siendo 10 la más grave.</a:t>
            </a:r>
            <a:endParaRPr>
              <a:latin typeface="Calibri"/>
              <a:ea typeface="Calibri"/>
              <a:cs typeface="Calibri"/>
              <a:sym typeface="Calibri"/>
            </a:endParaRPr>
          </a:p>
        </p:txBody>
      </p:sp>
      <p:sp>
        <p:nvSpPr>
          <p:cNvPr id="94" name="Google Shape;94;p10"/>
          <p:cNvSpPr txBox="1"/>
          <p:nvPr/>
        </p:nvSpPr>
        <p:spPr>
          <a:xfrm>
            <a:off x="5974625" y="1676250"/>
            <a:ext cx="5779500" cy="5141100"/>
          </a:xfrm>
          <a:prstGeom prst="rect">
            <a:avLst/>
          </a:prstGeom>
          <a:noFill/>
          <a:ln>
            <a:noFill/>
          </a:ln>
        </p:spPr>
        <p:txBody>
          <a:bodyPr anchorCtr="0" anchor="t" bIns="91425" lIns="91425" spcFirstLastPara="1" rIns="91425" wrap="square" tIns="91425">
            <a:spAutoFit/>
          </a:bodyPr>
          <a:lstStyle/>
          <a:p>
            <a:pPr indent="-314325" lvl="0" marL="457200" rtl="0" algn="l">
              <a:lnSpc>
                <a:spcPct val="155555"/>
              </a:lnSpc>
              <a:spcBef>
                <a:spcPts val="1400"/>
              </a:spcBef>
              <a:spcAft>
                <a:spcPts val="0"/>
              </a:spcAft>
              <a:buClr>
                <a:srgbClr val="687382"/>
              </a:buClr>
              <a:buSzPts val="1350"/>
              <a:buChar char="●"/>
            </a:pPr>
            <a:r>
              <a:rPr lang="es-ES" sz="1350">
                <a:solidFill>
                  <a:srgbClr val="687382"/>
                </a:solidFill>
                <a:highlight>
                  <a:srgbClr val="FFFFFF"/>
                </a:highlight>
              </a:rPr>
              <a:t>La Enumeración de Plataforma Común o Common Platform Enumeration (</a:t>
            </a:r>
            <a:r>
              <a:rPr b="1" lang="es-ES" sz="1350">
                <a:solidFill>
                  <a:srgbClr val="687382"/>
                </a:solidFill>
                <a:highlight>
                  <a:srgbClr val="FFFFFF"/>
                </a:highlight>
              </a:rPr>
              <a:t>CPE</a:t>
            </a:r>
            <a:r>
              <a:rPr lang="es-ES" sz="1350">
                <a:solidFill>
                  <a:srgbClr val="687382"/>
                </a:solidFill>
                <a:highlight>
                  <a:srgbClr val="FFFFFF"/>
                </a:highlight>
              </a:rPr>
              <a:t>) es un método para identificar sistemas, aplicaciones y dispositivos de hardware que forman parte de los activos de una organización. Las CPE son relevantes en este contexto porque describen a qué se aplica una CVE o CCE.</a:t>
            </a:r>
            <a:endParaRPr sz="1350">
              <a:solidFill>
                <a:srgbClr val="687382"/>
              </a:solidFill>
              <a:highlight>
                <a:srgbClr val="FFFFFF"/>
              </a:highlight>
            </a:endParaRPr>
          </a:p>
          <a:p>
            <a:pPr indent="0" lvl="0" marL="457200" rtl="0" algn="l">
              <a:lnSpc>
                <a:spcPct val="155555"/>
              </a:lnSpc>
              <a:spcBef>
                <a:spcPts val="1400"/>
              </a:spcBef>
              <a:spcAft>
                <a:spcPts val="0"/>
              </a:spcAft>
              <a:buNone/>
            </a:pPr>
            <a:br>
              <a:rPr lang="es-ES" sz="1350">
                <a:solidFill>
                  <a:srgbClr val="687382"/>
                </a:solidFill>
                <a:highlight>
                  <a:srgbClr val="FFFFFF"/>
                </a:highlight>
              </a:rPr>
            </a:br>
            <a:endParaRPr sz="1350">
              <a:solidFill>
                <a:srgbClr val="687382"/>
              </a:solidFill>
              <a:highlight>
                <a:srgbClr val="FFFFFF"/>
              </a:highlight>
            </a:endParaRPr>
          </a:p>
          <a:p>
            <a:pPr indent="-314325" lvl="0" marL="457200" rtl="0" algn="l">
              <a:lnSpc>
                <a:spcPct val="155555"/>
              </a:lnSpc>
              <a:spcBef>
                <a:spcPts val="1400"/>
              </a:spcBef>
              <a:spcAft>
                <a:spcPts val="0"/>
              </a:spcAft>
              <a:buClr>
                <a:srgbClr val="687382"/>
              </a:buClr>
              <a:buSzPts val="1350"/>
              <a:buChar char="●"/>
            </a:pPr>
            <a:r>
              <a:rPr lang="es-ES" sz="1350">
                <a:solidFill>
                  <a:srgbClr val="687382"/>
                </a:solidFill>
                <a:highlight>
                  <a:srgbClr val="FFFFFF"/>
                </a:highlight>
              </a:rPr>
              <a:t>La Enumeración de Configuración Común o Common Configuration Enumeration (</a:t>
            </a:r>
            <a:r>
              <a:rPr b="1" lang="es-ES" sz="1350">
                <a:solidFill>
                  <a:srgbClr val="687382"/>
                </a:solidFill>
                <a:highlight>
                  <a:srgbClr val="FFFFFF"/>
                </a:highlight>
              </a:rPr>
              <a:t>CCE</a:t>
            </a:r>
            <a:r>
              <a:rPr lang="es-ES" sz="1350">
                <a:solidFill>
                  <a:srgbClr val="687382"/>
                </a:solidFill>
                <a:highlight>
                  <a:srgbClr val="FFFFFF"/>
                </a:highlight>
              </a:rPr>
              <a:t>) es una lista de configuraciones de seguridad del sistema que permite "a las personas correlacionar rápidamente y con precisión los datos de configuración a través de múltiples fuentes de información y herramientas", según la organización The Mitre.</a:t>
            </a:r>
            <a:endParaRPr sz="1350">
              <a:solidFill>
                <a:srgbClr val="687382"/>
              </a:solidFill>
              <a:highlight>
                <a:srgbClr val="FFFFFF"/>
              </a:highlight>
            </a:endParaRPr>
          </a:p>
          <a:p>
            <a:pPr indent="0" lvl="0" marL="0" rtl="0" algn="l">
              <a:spcBef>
                <a:spcPts val="1400"/>
              </a:spcBef>
              <a:spcAft>
                <a:spcPts val="0"/>
              </a:spcAft>
              <a:buNone/>
            </a:pPr>
            <a:r>
              <a:t/>
            </a: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7"/>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r>
              <a:rPr lang="es-ES"/>
              <a:t>AR</a:t>
            </a:r>
            <a:endParaRPr/>
          </a:p>
        </p:txBody>
      </p:sp>
      <p:sp>
        <p:nvSpPr>
          <p:cNvPr id="331" name="Google Shape;331;p37"/>
          <p:cNvSpPr txBox="1"/>
          <p:nvPr/>
        </p:nvSpPr>
        <p:spPr>
          <a:xfrm>
            <a:off x="4067100" y="2141425"/>
            <a:ext cx="22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32" name="Google Shape;332;p37"/>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sp>
        <p:nvSpPr>
          <p:cNvPr id="333" name="Google Shape;333;p37"/>
          <p:cNvSpPr txBox="1"/>
          <p:nvPr/>
        </p:nvSpPr>
        <p:spPr>
          <a:xfrm>
            <a:off x="831125" y="5831575"/>
            <a:ext cx="1816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s-ES" u="sng">
                <a:solidFill>
                  <a:schemeClr val="hlink"/>
                </a:solidFill>
                <a:latin typeface="Calibri"/>
                <a:ea typeface="Calibri"/>
                <a:cs typeface="Calibri"/>
                <a:sym typeface="Calibri"/>
                <a:hlinkClick r:id="rId3"/>
              </a:rPr>
              <a:t>Info (Web)</a:t>
            </a:r>
            <a:endParaRPr>
              <a:latin typeface="Calibri"/>
              <a:ea typeface="Calibri"/>
              <a:cs typeface="Calibri"/>
              <a:sym typeface="Calibri"/>
            </a:endParaRPr>
          </a:p>
        </p:txBody>
      </p:sp>
      <p:pic>
        <p:nvPicPr>
          <p:cNvPr id="334" name="Google Shape;334;p37"/>
          <p:cNvPicPr preferRelativeResize="0"/>
          <p:nvPr/>
        </p:nvPicPr>
        <p:blipFill>
          <a:blip r:embed="rId4">
            <a:alphaModFix/>
          </a:blip>
          <a:stretch>
            <a:fillRect/>
          </a:stretch>
        </p:blipFill>
        <p:spPr>
          <a:xfrm>
            <a:off x="419025" y="1833000"/>
            <a:ext cx="3648075" cy="1352550"/>
          </a:xfrm>
          <a:prstGeom prst="rect">
            <a:avLst/>
          </a:prstGeom>
          <a:noFill/>
          <a:ln>
            <a:noFill/>
          </a:ln>
        </p:spPr>
      </p:pic>
      <p:sp>
        <p:nvSpPr>
          <p:cNvPr id="335" name="Google Shape;335;p37"/>
          <p:cNvSpPr txBox="1"/>
          <p:nvPr/>
        </p:nvSpPr>
        <p:spPr>
          <a:xfrm>
            <a:off x="683525" y="3628825"/>
            <a:ext cx="3236100" cy="1339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ES" sz="1500">
                <a:solidFill>
                  <a:schemeClr val="dk1"/>
                </a:solidFill>
                <a:highlight>
                  <a:schemeClr val="lt1"/>
                </a:highlight>
              </a:rPr>
              <a:t>Vilocify te permite proteger tu infraestructura y tu cartera de productos proporcionando información relevante y práctica sobre las vulnerabilidades</a:t>
            </a:r>
            <a:endParaRPr>
              <a:highlight>
                <a:schemeClr val="lt1"/>
              </a:highlight>
              <a:latin typeface="Calibri"/>
              <a:ea typeface="Calibri"/>
              <a:cs typeface="Calibri"/>
              <a:sym typeface="Calibri"/>
            </a:endParaRPr>
          </a:p>
        </p:txBody>
      </p:sp>
      <p:sp>
        <p:nvSpPr>
          <p:cNvPr id="336" name="Google Shape;336;p37"/>
          <p:cNvSpPr txBox="1"/>
          <p:nvPr/>
        </p:nvSpPr>
        <p:spPr>
          <a:xfrm>
            <a:off x="4519000" y="2861450"/>
            <a:ext cx="6292500" cy="226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ES" sz="1500">
                <a:solidFill>
                  <a:schemeClr val="dk1"/>
                </a:solidFill>
                <a:highlight>
                  <a:schemeClr val="lt1"/>
                </a:highlight>
              </a:rPr>
              <a:t>Vilocify te avisa en tiempo real de las vulnerabilidades que afectan al software y al hardware utilizados en tus productos e infraestructuras. Nuestro exclusivo enfoque de supervisión garantiza que recibas la información pertinente en función de su selección individual de componentes de terceros. Lo conseguimos monitorizando miles de fuentes de seguridad mediante tecnologías avanzadas como el procesamiento del lenguaje natural (PLN) en combinación con un análisis en profundidad realizado por reconocidos expertos en ciberseguridad.</a:t>
            </a:r>
            <a:endParaRPr>
              <a:highlight>
                <a:schemeClr val="lt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00" name="Google Shape;100;p11"/>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pic>
        <p:nvPicPr>
          <p:cNvPr id="101" name="Google Shape;101;p11"/>
          <p:cNvPicPr preferRelativeResize="0"/>
          <p:nvPr/>
        </p:nvPicPr>
        <p:blipFill>
          <a:blip r:embed="rId3">
            <a:alphaModFix/>
          </a:blip>
          <a:stretch>
            <a:fillRect/>
          </a:stretch>
        </p:blipFill>
        <p:spPr>
          <a:xfrm>
            <a:off x="231875" y="2707275"/>
            <a:ext cx="11885602" cy="2838448"/>
          </a:xfrm>
          <a:prstGeom prst="rect">
            <a:avLst/>
          </a:prstGeom>
          <a:noFill/>
          <a:ln>
            <a:noFill/>
          </a:ln>
        </p:spPr>
      </p:pic>
      <p:sp>
        <p:nvSpPr>
          <p:cNvPr id="102" name="Google Shape;102;p11"/>
          <p:cNvSpPr txBox="1"/>
          <p:nvPr/>
        </p:nvSpPr>
        <p:spPr>
          <a:xfrm>
            <a:off x="626750" y="1653175"/>
            <a:ext cx="11047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200">
                <a:solidFill>
                  <a:srgbClr val="202124"/>
                </a:solidFill>
                <a:highlight>
                  <a:srgbClr val="FFFFFF"/>
                </a:highlight>
              </a:rPr>
              <a:t>Common Vulnerabilities and Exposures (CVE) </a:t>
            </a:r>
            <a:r>
              <a:rPr b="1" lang="es-ES" sz="1200">
                <a:solidFill>
                  <a:srgbClr val="202124"/>
                </a:solidFill>
                <a:highlight>
                  <a:srgbClr val="FFFFFF"/>
                </a:highlight>
              </a:rPr>
              <a:t>es una lista de vulnerabilidades y exposiciones de seguridad de la información divulgadas públicamente</a:t>
            </a:r>
            <a:r>
              <a:rPr lang="es-ES" sz="1200">
                <a:solidFill>
                  <a:srgbClr val="202124"/>
                </a:solidFill>
                <a:highlight>
                  <a:srgbClr val="FFFFFF"/>
                </a:highlight>
              </a:rPr>
              <a:t>. CVE fue lanzado en 1999 por la corporación </a:t>
            </a:r>
            <a:r>
              <a:rPr lang="es-ES" sz="1200" u="sng">
                <a:solidFill>
                  <a:schemeClr val="hlink"/>
                </a:solidFill>
                <a:highlight>
                  <a:srgbClr val="FFFFFF"/>
                </a:highlight>
                <a:hlinkClick r:id="rId4"/>
              </a:rPr>
              <a:t>MITRE </a:t>
            </a:r>
            <a:r>
              <a:rPr lang="es-ES" sz="1200">
                <a:solidFill>
                  <a:srgbClr val="202124"/>
                </a:solidFill>
                <a:highlight>
                  <a:srgbClr val="FFFFFF"/>
                </a:highlight>
              </a:rPr>
              <a:t>para identificar y categorizar vulnerabilidades en software y firmware.</a:t>
            </a:r>
            <a:endParaRPr>
              <a:latin typeface="Calibri"/>
              <a:ea typeface="Calibri"/>
              <a:cs typeface="Calibri"/>
              <a:sym typeface="Calibri"/>
            </a:endParaRPr>
          </a:p>
        </p:txBody>
      </p:sp>
      <p:sp>
        <p:nvSpPr>
          <p:cNvPr id="103" name="Google Shape;103;p11"/>
          <p:cNvSpPr txBox="1"/>
          <p:nvPr/>
        </p:nvSpPr>
        <p:spPr>
          <a:xfrm>
            <a:off x="819775" y="2311725"/>
            <a:ext cx="177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04" name="Google Shape;104;p11"/>
          <p:cNvPicPr preferRelativeResize="0"/>
          <p:nvPr/>
        </p:nvPicPr>
        <p:blipFill>
          <a:blip r:embed="rId5">
            <a:alphaModFix/>
          </a:blip>
          <a:stretch>
            <a:fillRect/>
          </a:stretch>
        </p:blipFill>
        <p:spPr>
          <a:xfrm>
            <a:off x="1912325" y="2311723"/>
            <a:ext cx="1038225" cy="733425"/>
          </a:xfrm>
          <a:prstGeom prst="rect">
            <a:avLst/>
          </a:prstGeom>
          <a:noFill/>
          <a:ln>
            <a:noFill/>
          </a:ln>
        </p:spPr>
      </p:pic>
      <p:sp>
        <p:nvSpPr>
          <p:cNvPr id="105" name="Google Shape;105;p11"/>
          <p:cNvSpPr txBox="1"/>
          <p:nvPr/>
        </p:nvSpPr>
        <p:spPr>
          <a:xfrm>
            <a:off x="1523750" y="5683200"/>
            <a:ext cx="925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200">
                <a:solidFill>
                  <a:srgbClr val="202124"/>
                </a:solidFill>
                <a:highlight>
                  <a:srgbClr val="FFFFFF"/>
                </a:highlight>
              </a:rPr>
              <a:t>El código CVE (vulnerabilidades y amenazas comunes) </a:t>
            </a:r>
            <a:r>
              <a:rPr b="1" lang="es-ES" sz="1200">
                <a:solidFill>
                  <a:srgbClr val="202124"/>
                </a:solidFill>
                <a:highlight>
                  <a:srgbClr val="FFFFFF"/>
                </a:highlight>
              </a:rPr>
              <a:t>es un identificador que se asigna a cada vulnerabilidad que se conoce públicamente con el fin de que pueda ser identificada de forma unívoca</a:t>
            </a:r>
            <a:r>
              <a:rPr lang="es-ES" sz="1200">
                <a:solidFill>
                  <a:srgbClr val="202124"/>
                </a:solidFill>
                <a:highlight>
                  <a:srgbClr val="FFFFFF"/>
                </a:highlight>
              </a:rPr>
              <a:t> (The MITRE Corporation, 2011)</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11" name="Google Shape;111;p12"/>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sp>
        <p:nvSpPr>
          <p:cNvPr id="112" name="Google Shape;112;p12"/>
          <p:cNvSpPr txBox="1"/>
          <p:nvPr/>
        </p:nvSpPr>
        <p:spPr>
          <a:xfrm>
            <a:off x="819775" y="2311725"/>
            <a:ext cx="177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13" name="Google Shape;113;p12"/>
          <p:cNvPicPr preferRelativeResize="0"/>
          <p:nvPr/>
        </p:nvPicPr>
        <p:blipFill>
          <a:blip r:embed="rId3">
            <a:alphaModFix/>
          </a:blip>
          <a:stretch>
            <a:fillRect/>
          </a:stretch>
        </p:blipFill>
        <p:spPr>
          <a:xfrm>
            <a:off x="1719300" y="1531225"/>
            <a:ext cx="8549055" cy="4308687"/>
          </a:xfrm>
          <a:prstGeom prst="rect">
            <a:avLst/>
          </a:prstGeom>
          <a:noFill/>
          <a:ln>
            <a:noFill/>
          </a:ln>
        </p:spPr>
      </p:pic>
      <p:pic>
        <p:nvPicPr>
          <p:cNvPr id="114" name="Google Shape;114;p12"/>
          <p:cNvPicPr preferRelativeResize="0"/>
          <p:nvPr/>
        </p:nvPicPr>
        <p:blipFill>
          <a:blip r:embed="rId4">
            <a:alphaModFix/>
          </a:blip>
          <a:stretch>
            <a:fillRect/>
          </a:stretch>
        </p:blipFill>
        <p:spPr>
          <a:xfrm>
            <a:off x="1137700" y="4384500"/>
            <a:ext cx="9866900" cy="2112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20" name="Google Shape;120;p13"/>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pic>
        <p:nvPicPr>
          <p:cNvPr id="121" name="Google Shape;121;p13"/>
          <p:cNvPicPr preferRelativeResize="0"/>
          <p:nvPr/>
        </p:nvPicPr>
        <p:blipFill>
          <a:blip r:embed="rId3">
            <a:alphaModFix/>
          </a:blip>
          <a:stretch>
            <a:fillRect/>
          </a:stretch>
        </p:blipFill>
        <p:spPr>
          <a:xfrm>
            <a:off x="1501050" y="2546475"/>
            <a:ext cx="8356749" cy="3969874"/>
          </a:xfrm>
          <a:prstGeom prst="rect">
            <a:avLst/>
          </a:prstGeom>
          <a:noFill/>
          <a:ln>
            <a:noFill/>
          </a:ln>
        </p:spPr>
      </p:pic>
      <p:sp>
        <p:nvSpPr>
          <p:cNvPr id="122" name="Google Shape;122;p13"/>
          <p:cNvSpPr txBox="1"/>
          <p:nvPr/>
        </p:nvSpPr>
        <p:spPr>
          <a:xfrm>
            <a:off x="885725" y="1505575"/>
            <a:ext cx="9401400" cy="1139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ES" sz="1550" u="sng">
                <a:solidFill>
                  <a:schemeClr val="hlink"/>
                </a:solidFill>
                <a:highlight>
                  <a:srgbClr val="FFFFFF"/>
                </a:highlight>
                <a:hlinkClick r:id="rId4"/>
              </a:rPr>
              <a:t>CVE Details es una página web</a:t>
            </a:r>
            <a:r>
              <a:rPr lang="es-ES" sz="1550">
                <a:solidFill>
                  <a:srgbClr val="353535"/>
                </a:solidFill>
                <a:highlight>
                  <a:srgbClr val="FFFFFF"/>
                </a:highlight>
              </a:rPr>
              <a:t> donde podrás encontrar datos sobre</a:t>
            </a:r>
            <a:r>
              <a:rPr b="1" lang="es-ES" sz="1550">
                <a:solidFill>
                  <a:srgbClr val="353535"/>
                </a:solidFill>
                <a:highlight>
                  <a:srgbClr val="FFFFFF"/>
                </a:highlight>
              </a:rPr>
              <a:t> vulnerabilidades comunes</a:t>
            </a:r>
            <a:r>
              <a:rPr lang="es-ES" sz="1550">
                <a:solidFill>
                  <a:srgbClr val="353535"/>
                </a:solidFill>
                <a:highlight>
                  <a:srgbClr val="FFFFFF"/>
                </a:highlight>
              </a:rPr>
              <a:t> de manera práctica, por medio de una interfaz gráfica. Esta página web organiza sus categorías por </a:t>
            </a:r>
            <a:r>
              <a:rPr b="1" lang="es-ES" sz="1550">
                <a:solidFill>
                  <a:srgbClr val="353535"/>
                </a:solidFill>
                <a:highlight>
                  <a:srgbClr val="FFFFFF"/>
                </a:highlight>
              </a:rPr>
              <a:t>proveedores</a:t>
            </a:r>
            <a:r>
              <a:rPr lang="es-ES" sz="1550">
                <a:solidFill>
                  <a:srgbClr val="353535"/>
                </a:solidFill>
                <a:highlight>
                  <a:srgbClr val="FFFFFF"/>
                </a:highlight>
              </a:rPr>
              <a:t>, </a:t>
            </a:r>
            <a:r>
              <a:rPr b="1" lang="es-ES" sz="1550">
                <a:solidFill>
                  <a:srgbClr val="353535"/>
                </a:solidFill>
                <a:highlight>
                  <a:srgbClr val="FFFFFF"/>
                </a:highlight>
              </a:rPr>
              <a:t>productos</a:t>
            </a:r>
            <a:r>
              <a:rPr lang="es-ES" sz="1550">
                <a:solidFill>
                  <a:srgbClr val="353535"/>
                </a:solidFill>
                <a:highlight>
                  <a:srgbClr val="FFFFFF"/>
                </a:highlight>
              </a:rPr>
              <a:t>, </a:t>
            </a:r>
            <a:r>
              <a:rPr b="1" lang="es-ES" sz="1550">
                <a:solidFill>
                  <a:srgbClr val="353535"/>
                </a:solidFill>
                <a:highlight>
                  <a:srgbClr val="FFFFFF"/>
                </a:highlight>
              </a:rPr>
              <a:t>fecha de registro</a:t>
            </a:r>
            <a:r>
              <a:rPr lang="es-ES" sz="1550">
                <a:solidFill>
                  <a:srgbClr val="353535"/>
                </a:solidFill>
                <a:highlight>
                  <a:srgbClr val="FFFFFF"/>
                </a:highlight>
              </a:rPr>
              <a:t> y </a:t>
            </a:r>
            <a:r>
              <a:rPr b="1" lang="es-ES" sz="1550">
                <a:solidFill>
                  <a:srgbClr val="353535"/>
                </a:solidFill>
                <a:highlight>
                  <a:srgbClr val="FFFFFF"/>
                </a:highlight>
              </a:rPr>
              <a:t>tipo de vulnerabilidad</a:t>
            </a:r>
            <a:r>
              <a:rPr lang="es-ES" sz="1550">
                <a:solidFill>
                  <a:srgbClr val="353535"/>
                </a:solidFill>
                <a:highlight>
                  <a:srgbClr val="FFFFFF"/>
                </a:highlight>
              </a:rPr>
              <a:t>. Allí, encontrarás todas las vulnerabilidades públicas más recientes y puedes filtrar la información de manera precisa.</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28" name="Google Shape;128;p14"/>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pic>
        <p:nvPicPr>
          <p:cNvPr id="129" name="Google Shape;129;p14"/>
          <p:cNvPicPr preferRelativeResize="0"/>
          <p:nvPr/>
        </p:nvPicPr>
        <p:blipFill>
          <a:blip r:embed="rId3">
            <a:alphaModFix/>
          </a:blip>
          <a:stretch>
            <a:fillRect/>
          </a:stretch>
        </p:blipFill>
        <p:spPr>
          <a:xfrm>
            <a:off x="2400575" y="1537775"/>
            <a:ext cx="6666040" cy="4929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35" name="Google Shape;135;p15"/>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pic>
        <p:nvPicPr>
          <p:cNvPr id="136" name="Google Shape;136;p15"/>
          <p:cNvPicPr preferRelativeResize="0"/>
          <p:nvPr/>
        </p:nvPicPr>
        <p:blipFill>
          <a:blip r:embed="rId3">
            <a:alphaModFix/>
          </a:blip>
          <a:stretch>
            <a:fillRect/>
          </a:stretch>
        </p:blipFill>
        <p:spPr>
          <a:xfrm>
            <a:off x="2383625" y="1493725"/>
            <a:ext cx="7424744" cy="4929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6"/>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42" name="Google Shape;142;p16"/>
          <p:cNvSpPr txBox="1"/>
          <p:nvPr/>
        </p:nvSpPr>
        <p:spPr>
          <a:xfrm>
            <a:off x="1069575" y="884925"/>
            <a:ext cx="107412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ES" sz="3600">
                <a:solidFill>
                  <a:schemeClr val="dk1"/>
                </a:solidFill>
                <a:latin typeface="Source Sans Pro"/>
                <a:ea typeface="Source Sans Pro"/>
                <a:cs typeface="Source Sans Pro"/>
                <a:sym typeface="Source Sans Pro"/>
              </a:rPr>
              <a:t>7.- Vulnerabilidades. Actualizaciones Firmware.</a:t>
            </a:r>
            <a:endParaRPr sz="3600">
              <a:latin typeface="Source Sans Pro"/>
              <a:ea typeface="Source Sans Pro"/>
              <a:cs typeface="Source Sans Pro"/>
              <a:sym typeface="Source Sans Pro"/>
            </a:endParaRPr>
          </a:p>
        </p:txBody>
      </p:sp>
      <p:pic>
        <p:nvPicPr>
          <p:cNvPr id="143" name="Google Shape;143;p16">
            <a:hlinkClick r:id="rId3"/>
          </p:cNvPr>
          <p:cNvPicPr preferRelativeResize="0"/>
          <p:nvPr/>
        </p:nvPicPr>
        <p:blipFill>
          <a:blip r:embed="rId4">
            <a:alphaModFix/>
          </a:blip>
          <a:stretch>
            <a:fillRect/>
          </a:stretch>
        </p:blipFill>
        <p:spPr>
          <a:xfrm>
            <a:off x="2082700" y="1623825"/>
            <a:ext cx="8431666" cy="47428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